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75" r:id="rId4"/>
    <p:sldId id="272" r:id="rId5"/>
    <p:sldId id="274" r:id="rId6"/>
    <p:sldId id="276" r:id="rId7"/>
    <p:sldId id="277" r:id="rId8"/>
    <p:sldId id="283" r:id="rId9"/>
    <p:sldId id="286" r:id="rId10"/>
    <p:sldId id="284" r:id="rId11"/>
    <p:sldId id="281" r:id="rId12"/>
    <p:sldId id="282" r:id="rId13"/>
    <p:sldId id="288" r:id="rId14"/>
    <p:sldId id="278" r:id="rId15"/>
    <p:sldId id="280" r:id="rId16"/>
    <p:sldId id="279" r:id="rId17"/>
    <p:sldId id="289" r:id="rId18"/>
    <p:sldId id="290" r:id="rId19"/>
  </p:sldIdLst>
  <p:sldSz cx="9144000" cy="6858000" type="screen4x3"/>
  <p:notesSz cx="6918325" cy="10048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4D1A9BF-5BB6-4EC5-9A4A-3631EEE58898}">
          <p14:sldIdLst>
            <p14:sldId id="256"/>
            <p14:sldId id="260"/>
            <p14:sldId id="275"/>
            <p14:sldId id="272"/>
            <p14:sldId id="274"/>
            <p14:sldId id="276"/>
          </p14:sldIdLst>
        </p14:section>
        <p14:section name="Untitled Section" id="{1DF2672B-3281-45BF-8DC1-0A973D4A2134}">
          <p14:sldIdLst>
            <p14:sldId id="277"/>
            <p14:sldId id="283"/>
            <p14:sldId id="286"/>
            <p14:sldId id="284"/>
            <p14:sldId id="281"/>
            <p14:sldId id="282"/>
            <p14:sldId id="288"/>
            <p14:sldId id="278"/>
            <p14:sldId id="280"/>
            <p14:sldId id="279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.comsa17@gmail.com" userId="da19b6c14d37ef5a" providerId="LiveId" clId="{B3805E4F-485D-4163-B7AC-F9B38F55549F}"/>
    <pc:docChg chg="modSld">
      <pc:chgData name="dana.comsa17@gmail.com" userId="da19b6c14d37ef5a" providerId="LiveId" clId="{B3805E4F-485D-4163-B7AC-F9B38F55549F}" dt="2021-03-12T06:59:09.356" v="6" actId="255"/>
      <pc:docMkLst>
        <pc:docMk/>
      </pc:docMkLst>
      <pc:sldChg chg="modSp mod">
        <pc:chgData name="dana.comsa17@gmail.com" userId="da19b6c14d37ef5a" providerId="LiveId" clId="{B3805E4F-485D-4163-B7AC-F9B38F55549F}" dt="2021-03-12T06:59:09.356" v="6" actId="255"/>
        <pc:sldMkLst>
          <pc:docMk/>
          <pc:sldMk cId="2737330278" sldId="278"/>
        </pc:sldMkLst>
        <pc:spChg chg="mod">
          <ac:chgData name="dana.comsa17@gmail.com" userId="da19b6c14d37ef5a" providerId="LiveId" clId="{B3805E4F-485D-4163-B7AC-F9B38F55549F}" dt="2021-03-12T06:59:09.356" v="6" actId="255"/>
          <ac:spMkLst>
            <pc:docMk/>
            <pc:sldMk cId="2737330278" sldId="278"/>
            <ac:spMk id="6" creationId="{53007268-AEE5-4413-9723-B02B3698929C}"/>
          </ac:spMkLst>
        </pc:spChg>
      </pc:sldChg>
      <pc:sldChg chg="modSp mod">
        <pc:chgData name="dana.comsa17@gmail.com" userId="da19b6c14d37ef5a" providerId="LiveId" clId="{B3805E4F-485D-4163-B7AC-F9B38F55549F}" dt="2021-03-12T06:33:07.879" v="2" actId="20577"/>
        <pc:sldMkLst>
          <pc:docMk/>
          <pc:sldMk cId="446454055" sldId="279"/>
        </pc:sldMkLst>
        <pc:spChg chg="mod">
          <ac:chgData name="dana.comsa17@gmail.com" userId="da19b6c14d37ef5a" providerId="LiveId" clId="{B3805E4F-485D-4163-B7AC-F9B38F55549F}" dt="2021-03-11T22:19:03.492" v="0" actId="113"/>
          <ac:spMkLst>
            <pc:docMk/>
            <pc:sldMk cId="446454055" sldId="279"/>
            <ac:spMk id="2" creationId="{8B081712-7BA0-49C6-84C2-CA21A22E0F0B}"/>
          </ac:spMkLst>
        </pc:spChg>
        <pc:spChg chg="mod">
          <ac:chgData name="dana.comsa17@gmail.com" userId="da19b6c14d37ef5a" providerId="LiveId" clId="{B3805E4F-485D-4163-B7AC-F9B38F55549F}" dt="2021-03-12T06:33:07.879" v="2" actId="20577"/>
          <ac:spMkLst>
            <pc:docMk/>
            <pc:sldMk cId="446454055" sldId="279"/>
            <ac:spMk id="3" creationId="{7E8E5F33-D9DA-49E8-81C8-5A4BEEA18A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72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9538" y="0"/>
            <a:ext cx="29972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39681-84B5-410E-BC5D-C2F89EEC7776}" type="datetimeFigureOut">
              <a:rPr lang="ro-RO" smtClean="0"/>
              <a:t>12.03.2021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54063"/>
            <a:ext cx="5022850" cy="3768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150" y="4773613"/>
            <a:ext cx="5534025" cy="4521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44050"/>
            <a:ext cx="29972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9538" y="9544050"/>
            <a:ext cx="29972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45118-5D27-45D7-BF8F-3F250ADDCD4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2082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2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6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7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5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6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3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3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3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1DDBD-6E1C-48EC-A064-BBA5787206D6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B6DFE-5982-4A86-B1FA-2C6EF5C4B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5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3384376"/>
          </a:xfrm>
        </p:spPr>
        <p:txBody>
          <a:bodyPr>
            <a:noAutofit/>
          </a:bodyPr>
          <a:lstStyle/>
          <a:p>
            <a:r>
              <a:rPr lang="en-US" sz="3200" b="1" dirty="0"/>
              <a:t/>
            </a:r>
            <a:br>
              <a:rPr lang="en-US" sz="3200" b="1" dirty="0"/>
            </a:br>
            <a:r>
              <a:rPr lang="ro-RO" sz="3200" b="1" dirty="0"/>
              <a:t/>
            </a:r>
            <a:br>
              <a:rPr lang="ro-RO" sz="3200" b="1" dirty="0"/>
            </a:br>
            <a:r>
              <a:rPr lang="en-US" sz="3200" b="1" dirty="0"/>
              <a:t>PROIECTUL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ro-RO" sz="3200" b="1" dirty="0"/>
              <a:t>„</a:t>
            </a:r>
            <a:r>
              <a:rPr lang="en-US" sz="3200" b="1" dirty="0"/>
              <a:t>COOLART – NOI COMPETEN</a:t>
            </a:r>
            <a:r>
              <a:rPr lang="ro-RO" sz="3200" b="1" dirty="0"/>
              <a:t>Ț</a:t>
            </a:r>
            <a:r>
              <a:rPr lang="en-US" sz="3200" b="1" dirty="0"/>
              <a:t>E EUROPENE PENTRU ARTELE SPECTACOLULUI</a:t>
            </a:r>
            <a:r>
              <a:rPr lang="ro-RO" sz="3200" b="1" dirty="0"/>
              <a:t>”</a:t>
            </a:r>
            <a:br>
              <a:rPr lang="ro-RO" sz="3200" b="1" dirty="0"/>
            </a:br>
            <a:r>
              <a:rPr lang="ro-RO" sz="3200" b="1" dirty="0"/>
              <a:t>-</a:t>
            </a:r>
            <a:r>
              <a:rPr lang="en-US" sz="3200" b="1" dirty="0">
                <a:latin typeface="+mn-lt"/>
              </a:rPr>
              <a:t>2019-1-RO01-KA102-062817</a:t>
            </a:r>
            <a:r>
              <a:rPr lang="ro-RO" sz="3200" b="1" dirty="0">
                <a:latin typeface="+mn-lt"/>
              </a:rPr>
              <a:t>-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25908" y="4797152"/>
            <a:ext cx="8229600" cy="1584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3000" dirty="0"/>
              <a:t>derulat î</a:t>
            </a:r>
            <a:r>
              <a:rPr lang="en-US" sz="3000" dirty="0"/>
              <a:t>n </a:t>
            </a:r>
            <a:r>
              <a:rPr lang="en-US" sz="3000" dirty="0" err="1"/>
              <a:t>cadrul</a:t>
            </a:r>
            <a:r>
              <a:rPr lang="en-US" sz="3000" dirty="0"/>
              <a:t> </a:t>
            </a:r>
            <a:r>
              <a:rPr lang="en-US" sz="3000" dirty="0" err="1"/>
              <a:t>Programului</a:t>
            </a:r>
            <a:r>
              <a:rPr lang="en-US" sz="3000" dirty="0"/>
              <a:t> </a:t>
            </a:r>
            <a:r>
              <a:rPr lang="en-US" sz="3000" b="1" dirty="0"/>
              <a:t>Erasmus +</a:t>
            </a:r>
          </a:p>
          <a:p>
            <a:pPr marL="0" indent="0" algn="ctr">
              <a:buNone/>
            </a:pPr>
            <a:r>
              <a:rPr lang="en-US" sz="3000" dirty="0"/>
              <a:t>Ac</a:t>
            </a:r>
            <a:r>
              <a:rPr lang="ro-RO" sz="3000" dirty="0"/>
              <a:t>ț</a:t>
            </a:r>
            <a:r>
              <a:rPr lang="en-US" sz="3000" dirty="0" err="1"/>
              <a:t>iunea-cheie</a:t>
            </a:r>
            <a:r>
              <a:rPr lang="en-US" sz="3000" dirty="0"/>
              <a:t> 1: </a:t>
            </a:r>
            <a:r>
              <a:rPr lang="en-US" sz="3000" dirty="0" err="1"/>
              <a:t>Proiecte</a:t>
            </a:r>
            <a:r>
              <a:rPr lang="en-US" sz="3000" dirty="0"/>
              <a:t> de mobilitate pe formare profesional</a:t>
            </a:r>
            <a:r>
              <a:rPr lang="ro-RO" sz="3000" dirty="0"/>
              <a:t>ă</a:t>
            </a:r>
            <a:endParaRPr lang="en-US" sz="3000" dirty="0"/>
          </a:p>
        </p:txBody>
      </p:sp>
      <p:pic>
        <p:nvPicPr>
          <p:cNvPr id="1026" name="Picture 2" descr="C:\Users\COPY 3\Desktop\Untitled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364" y="260648"/>
            <a:ext cx="6516688" cy="157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6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865515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o-RO" sz="2900" b="1" dirty="0"/>
              <a:t>Tema </a:t>
            </a:r>
            <a:r>
              <a:rPr lang="ro-RO" sz="2900" b="1" dirty="0" smtClean="0"/>
              <a:t>2: </a:t>
            </a:r>
            <a:r>
              <a:rPr lang="it-IT" sz="2900" b="1" dirty="0"/>
              <a:t>Conceperea si realizarea unui proiect de stilistica coafurii cu o tema din istoria </a:t>
            </a:r>
            <a:r>
              <a:rPr lang="it-IT" sz="2900" b="1" dirty="0" smtClean="0"/>
              <a:t>artei</a:t>
            </a:r>
            <a:endParaRPr lang="ro-RO" sz="2900" b="1" dirty="0" smtClean="0"/>
          </a:p>
          <a:p>
            <a:pPr marL="0" indent="0">
              <a:buNone/>
            </a:pPr>
            <a:r>
              <a:rPr lang="ro-RO" sz="2200" dirty="0" smtClean="0"/>
              <a:t>- 30</a:t>
            </a:r>
            <a:r>
              <a:rPr lang="it-IT" sz="2200" dirty="0" smtClean="0"/>
              <a:t> </a:t>
            </a:r>
            <a:r>
              <a:rPr lang="it-IT" sz="2200" dirty="0"/>
              <a:t>stagiari/1</a:t>
            </a:r>
            <a:r>
              <a:rPr lang="ro-RO" sz="2200" dirty="0"/>
              <a:t>0</a:t>
            </a:r>
            <a:r>
              <a:rPr lang="it-IT" sz="2200" dirty="0"/>
              <a:t>/flux, </a:t>
            </a:r>
            <a:r>
              <a:rPr lang="ro-RO" sz="2200" dirty="0" smtClean="0"/>
              <a:t>3</a:t>
            </a:r>
            <a:r>
              <a:rPr lang="it-IT" sz="2200" dirty="0" smtClean="0"/>
              <a:t> </a:t>
            </a:r>
            <a:r>
              <a:rPr lang="it-IT" sz="2200" dirty="0"/>
              <a:t>fluxuri/12 zile/flux/2 zile </a:t>
            </a:r>
            <a:r>
              <a:rPr lang="it-IT" sz="2200" dirty="0" smtClean="0"/>
              <a:t>calatorie/</a:t>
            </a:r>
            <a:r>
              <a:rPr lang="ro-RO" sz="2200" dirty="0" smtClean="0"/>
              <a:t>3</a:t>
            </a:r>
            <a:r>
              <a:rPr lang="it-IT" sz="2200" dirty="0" smtClean="0"/>
              <a:t> </a:t>
            </a:r>
            <a:r>
              <a:rPr lang="it-IT" sz="2200" dirty="0"/>
              <a:t>profesori insotitori Valencia/6 ore/zi/ CP</a:t>
            </a:r>
            <a:r>
              <a:rPr lang="ro-RO" sz="2200" dirty="0"/>
              <a:t> Coafor stilist/ Nivel 4/DPP Estetica si igiena corpului omenesc</a:t>
            </a:r>
            <a:endParaRPr lang="ro-RO" sz="2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o-RO" sz="2600" b="1" dirty="0" smtClean="0"/>
              <a:t>Scopul</a:t>
            </a:r>
            <a:r>
              <a:rPr lang="ro-RO" sz="2600" b="1" dirty="0"/>
              <a:t>: </a:t>
            </a:r>
            <a:r>
              <a:rPr lang="ro-RO" sz="2200" dirty="0"/>
              <a:t>Exersarea principalelor tehnici pentru stilistica coafurii</a:t>
            </a:r>
            <a:r>
              <a:rPr lang="ro-RO" sz="22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sz="2600" b="1" dirty="0" err="1" smtClean="0"/>
              <a:t>Activitati</a:t>
            </a:r>
            <a:r>
              <a:rPr lang="ro-RO" sz="2600" b="1" dirty="0" smtClean="0"/>
              <a:t> </a:t>
            </a:r>
            <a:r>
              <a:rPr lang="ro-RO" sz="2600" b="1" dirty="0"/>
              <a:t>de </a:t>
            </a:r>
            <a:r>
              <a:rPr lang="ro-RO" sz="2600" b="1" dirty="0" err="1"/>
              <a:t>invatare</a:t>
            </a:r>
            <a:r>
              <a:rPr lang="ro-RO" sz="2600" b="1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/>
              <a:t>Z1 Ritmuri compozitionale decorative in </a:t>
            </a:r>
            <a:r>
              <a:rPr lang="it-IT" sz="2200" dirty="0" smtClean="0"/>
              <a:t>coafura;</a:t>
            </a:r>
            <a:endParaRPr lang="ro-RO" sz="22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2200" dirty="0" smtClean="0"/>
              <a:t>Z2 </a:t>
            </a:r>
            <a:r>
              <a:rPr lang="ro-RO" sz="2200" dirty="0" err="1"/>
              <a:t>Modalitati</a:t>
            </a:r>
            <a:r>
              <a:rPr lang="ro-RO" sz="2200" dirty="0"/>
              <a:t> de folosire a centrelor de interes in </a:t>
            </a:r>
            <a:r>
              <a:rPr lang="ro-RO" sz="2200" dirty="0" smtClean="0"/>
              <a:t>coafura;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2200" dirty="0" smtClean="0"/>
              <a:t>Z3 </a:t>
            </a:r>
            <a:r>
              <a:rPr lang="ro-RO" sz="2200" dirty="0"/>
              <a:t>Aplicarea regulilor de stilizare in coafura, stilizarea elementelor din </a:t>
            </a:r>
            <a:r>
              <a:rPr lang="ro-RO" sz="2200" dirty="0" smtClean="0"/>
              <a:t>natura;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 smtClean="0"/>
              <a:t>Z4 </a:t>
            </a:r>
            <a:r>
              <a:rPr lang="it-IT" sz="2200" dirty="0"/>
              <a:t>Definirea esentialului unei teme, a mesajului artistic al unei piese de teatru, teme muzicale, </a:t>
            </a:r>
            <a:r>
              <a:rPr lang="it-IT" sz="2200" dirty="0" smtClean="0"/>
              <a:t>balet,</a:t>
            </a:r>
            <a:r>
              <a:rPr lang="ro-RO" sz="2200" dirty="0" smtClean="0"/>
              <a:t> opera;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 smtClean="0"/>
              <a:t>Z5 </a:t>
            </a:r>
            <a:r>
              <a:rPr lang="it-IT" sz="2200" dirty="0"/>
              <a:t>Evaluarea intermediara - Exprimarea unei idei / Principalele curente istorice ale </a:t>
            </a:r>
            <a:r>
              <a:rPr lang="it-IT" sz="2200" dirty="0" smtClean="0"/>
              <a:t>modei/aplicatii</a:t>
            </a:r>
            <a:r>
              <a:rPr lang="ro-RO" sz="2200" dirty="0" smtClean="0"/>
              <a:t> practice;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2200" dirty="0" smtClean="0"/>
              <a:t>Z6 </a:t>
            </a:r>
            <a:r>
              <a:rPr lang="ro-RO" sz="2200" dirty="0" err="1"/>
              <a:t>Evolutia</a:t>
            </a:r>
            <a:r>
              <a:rPr lang="ro-RO" sz="2200" dirty="0"/>
              <a:t> stilurilor si tehnicilor in coafura, tehnici de lucru </a:t>
            </a:r>
            <a:r>
              <a:rPr lang="ro-RO" sz="2200" dirty="0" smtClean="0"/>
              <a:t>moderne;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 smtClean="0"/>
              <a:t>Z7 </a:t>
            </a:r>
            <a:r>
              <a:rPr lang="it-IT" sz="2200" dirty="0"/>
              <a:t>Clasic si modern in coafura, linii noi in coafura de inspiratie </a:t>
            </a:r>
            <a:r>
              <a:rPr lang="it-IT" sz="2200" dirty="0" smtClean="0"/>
              <a:t>clasica;</a:t>
            </a:r>
            <a:endParaRPr lang="ro-RO" sz="22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 smtClean="0"/>
              <a:t>Z8 </a:t>
            </a:r>
            <a:r>
              <a:rPr lang="it-IT" sz="2200" dirty="0"/>
              <a:t>Coafurile populatiilor din diferite zone </a:t>
            </a:r>
            <a:r>
              <a:rPr lang="it-IT" sz="2200" dirty="0" smtClean="0"/>
              <a:t>geografice</a:t>
            </a:r>
            <a:endParaRPr lang="ro-RO" sz="22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 smtClean="0"/>
              <a:t>Z9 </a:t>
            </a:r>
            <a:r>
              <a:rPr lang="it-IT" sz="2200" dirty="0"/>
              <a:t>Stilistica coafurilor in artele spectacolului, stilistica coafurilor in spectacolul </a:t>
            </a:r>
            <a:r>
              <a:rPr lang="it-IT" sz="2200" dirty="0" smtClean="0"/>
              <a:t>valencian;</a:t>
            </a:r>
            <a:endParaRPr lang="ro-RO" sz="22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200" dirty="0" smtClean="0"/>
              <a:t>Z10 </a:t>
            </a:r>
            <a:r>
              <a:rPr lang="it-IT" sz="2200" dirty="0"/>
              <a:t>Evaluarea finala - prezentarea unei idei artistice pentru un spectacol </a:t>
            </a:r>
            <a:r>
              <a:rPr lang="it-IT" sz="2200" dirty="0" smtClean="0"/>
              <a:t>modern</a:t>
            </a:r>
            <a:endParaRPr lang="ro-RO" sz="2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o-RO" sz="2300" b="1" dirty="0" smtClean="0"/>
              <a:t>Rezultatele </a:t>
            </a:r>
            <a:r>
              <a:rPr lang="ro-RO" sz="2300" b="1" dirty="0" err="1"/>
              <a:t>invatarii</a:t>
            </a:r>
            <a:r>
              <a:rPr lang="ro-RO" sz="2300" b="1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2000" dirty="0" smtClean="0"/>
              <a:t>Folosirea </a:t>
            </a:r>
            <a:r>
              <a:rPr lang="it-IT" sz="2000" dirty="0"/>
              <a:t>creativitatii pentru conceperea formei </a:t>
            </a:r>
            <a:r>
              <a:rPr lang="it-IT" sz="2000" dirty="0" smtClean="0"/>
              <a:t>parului;</a:t>
            </a:r>
            <a:endParaRPr lang="ro-RO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2000" dirty="0" smtClean="0"/>
              <a:t>Folosirea </a:t>
            </a:r>
            <a:r>
              <a:rPr lang="it-IT" sz="2000" dirty="0"/>
              <a:t>creativitatii pentru conceperea coafurilor </a:t>
            </a:r>
            <a:r>
              <a:rPr lang="it-IT" sz="2000" dirty="0" smtClean="0"/>
              <a:t>stilizate;</a:t>
            </a:r>
            <a:endParaRPr lang="ro-RO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ro-RO" sz="2000" dirty="0" smtClean="0"/>
              <a:t>Sursa </a:t>
            </a:r>
            <a:r>
              <a:rPr lang="ro-RO" sz="2000" dirty="0"/>
              <a:t>de </a:t>
            </a:r>
            <a:r>
              <a:rPr lang="ro-RO" sz="2000" dirty="0" err="1"/>
              <a:t>inspiratie</a:t>
            </a:r>
            <a:r>
              <a:rPr lang="ro-RO" sz="2000" dirty="0"/>
              <a:t> pentru conceperea de coafuri noi.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19723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Staff training </a:t>
            </a:r>
            <a:r>
              <a:rPr lang="en-US" b="1" dirty="0" smtClean="0"/>
              <a:t>abroad</a:t>
            </a:r>
            <a:endParaRPr lang="ro-RO" b="1" dirty="0"/>
          </a:p>
        </p:txBody>
      </p:sp>
      <p:sp>
        <p:nvSpPr>
          <p:cNvPr id="6" name="Substituent conținut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2000" dirty="0" err="1"/>
              <a:t>Mobilitatea</a:t>
            </a:r>
            <a:r>
              <a:rPr lang="fr-FR" sz="2000" dirty="0"/>
              <a:t> </a:t>
            </a:r>
            <a:r>
              <a:rPr lang="fr-FR" sz="2000" dirty="0" err="1"/>
              <a:t>profesorilor</a:t>
            </a:r>
            <a:r>
              <a:rPr lang="fr-FR" sz="2000" dirty="0"/>
              <a:t> VET de la </a:t>
            </a:r>
            <a:r>
              <a:rPr lang="fr-FR" sz="2000" dirty="0" smtClean="0"/>
              <a:t>CT</a:t>
            </a:r>
            <a:r>
              <a:rPr lang="ro-RO" sz="2000" dirty="0" smtClean="0"/>
              <a:t> </a:t>
            </a:r>
            <a:r>
              <a:rPr lang="fr-FR" sz="2000" dirty="0" err="1" smtClean="0"/>
              <a:t>Apulum</a:t>
            </a:r>
            <a:r>
              <a:rPr lang="fr-FR" sz="2000" dirty="0" smtClean="0"/>
              <a:t> </a:t>
            </a:r>
            <a:r>
              <a:rPr lang="fr-FR" sz="2000" dirty="0"/>
              <a:t>se </a:t>
            </a:r>
            <a:r>
              <a:rPr lang="fr-FR" sz="2000" dirty="0" err="1"/>
              <a:t>incadreaza</a:t>
            </a:r>
            <a:r>
              <a:rPr lang="fr-FR" sz="2000" dirty="0"/>
              <a:t> la A5 Staff training </a:t>
            </a:r>
            <a:r>
              <a:rPr lang="fr-FR" sz="2000" dirty="0" err="1"/>
              <a:t>abroad</a:t>
            </a:r>
            <a:r>
              <a:rPr lang="fr-FR" sz="2000" dirty="0"/>
              <a:t> – job </a:t>
            </a:r>
            <a:r>
              <a:rPr lang="fr-FR" sz="2000" dirty="0" err="1"/>
              <a:t>shadowing</a:t>
            </a:r>
            <a:r>
              <a:rPr lang="fr-FR" sz="2000" dirty="0"/>
              <a:t>/1 flux/6 </a:t>
            </a:r>
            <a:r>
              <a:rPr lang="fr-FR" sz="2000" dirty="0" err="1"/>
              <a:t>profesori</a:t>
            </a:r>
            <a:r>
              <a:rPr lang="fr-FR" sz="2000" dirty="0"/>
              <a:t>/12 </a:t>
            </a:r>
            <a:r>
              <a:rPr lang="fr-FR" sz="2000" dirty="0" err="1"/>
              <a:t>zile</a:t>
            </a:r>
            <a:r>
              <a:rPr lang="fr-FR" sz="2000" dirty="0"/>
              <a:t>/flux/ 2 </a:t>
            </a:r>
            <a:r>
              <a:rPr lang="fr-FR" sz="2000" dirty="0" err="1"/>
              <a:t>zile</a:t>
            </a:r>
            <a:r>
              <a:rPr lang="fr-FR" sz="2000" dirty="0"/>
              <a:t> </a:t>
            </a:r>
            <a:r>
              <a:rPr lang="fr-FR" sz="2000" dirty="0" err="1" smtClean="0"/>
              <a:t>calatorie</a:t>
            </a:r>
            <a:r>
              <a:rPr lang="fr-FR" sz="2000" dirty="0" smtClean="0"/>
              <a:t>/Valencia/</a:t>
            </a:r>
            <a:r>
              <a:rPr lang="fr-FR" sz="2000" dirty="0" err="1" smtClean="0"/>
              <a:t>Spania</a:t>
            </a:r>
            <a:r>
              <a:rPr lang="fr-FR" sz="2000" dirty="0" smtClean="0"/>
              <a:t>/</a:t>
            </a:r>
            <a:r>
              <a:rPr lang="ro-RO" sz="2000" dirty="0" smtClean="0"/>
              <a:t>mai</a:t>
            </a:r>
            <a:r>
              <a:rPr lang="fr-FR" sz="2000" dirty="0" smtClean="0"/>
              <a:t> 202</a:t>
            </a:r>
            <a:r>
              <a:rPr lang="ro-RO" sz="2000" dirty="0" smtClean="0"/>
              <a:t>1</a:t>
            </a:r>
            <a:r>
              <a:rPr lang="fr-FR" sz="2000" dirty="0" smtClean="0"/>
              <a:t> </a:t>
            </a:r>
            <a:r>
              <a:rPr lang="fr-FR" sz="2000" dirty="0"/>
              <a:t>- </a:t>
            </a:r>
            <a:r>
              <a:rPr lang="fr-FR" sz="2000" dirty="0" err="1"/>
              <a:t>Raspunde</a:t>
            </a:r>
            <a:r>
              <a:rPr lang="fr-FR" sz="2000" dirty="0"/>
              <a:t> </a:t>
            </a:r>
            <a:r>
              <a:rPr lang="fr-FR" sz="2000" dirty="0" smtClean="0"/>
              <a:t>OS3.</a:t>
            </a:r>
            <a:endParaRPr lang="ro-RO" sz="2000" dirty="0" smtClean="0"/>
          </a:p>
          <a:p>
            <a:pPr marL="0" indent="0" algn="just">
              <a:buNone/>
            </a:pPr>
            <a:endParaRPr lang="ro-RO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000" dirty="0" err="1" smtClean="0"/>
              <a:t>Programul</a:t>
            </a:r>
            <a:r>
              <a:rPr lang="fr-FR" sz="2000" dirty="0" smtClean="0"/>
              <a:t> </a:t>
            </a:r>
            <a:r>
              <a:rPr lang="fr-FR" sz="2000" dirty="0"/>
              <a:t>de </a:t>
            </a:r>
            <a:r>
              <a:rPr lang="fr-FR" sz="2000" dirty="0" err="1"/>
              <a:t>lucru</a:t>
            </a:r>
            <a:r>
              <a:rPr lang="fr-FR" sz="2000" dirty="0"/>
              <a:t> este </a:t>
            </a:r>
            <a:r>
              <a:rPr lang="fr-FR" sz="2000" dirty="0" err="1"/>
              <a:t>realizat</a:t>
            </a:r>
            <a:r>
              <a:rPr lang="fr-FR" sz="2000" dirty="0"/>
              <a:t> in formula </a:t>
            </a:r>
            <a:r>
              <a:rPr lang="fr-FR" sz="2000" dirty="0" err="1"/>
              <a:t>combinata</a:t>
            </a:r>
            <a:r>
              <a:rPr lang="fr-FR" sz="2000" dirty="0"/>
              <a:t>, </a:t>
            </a:r>
            <a:r>
              <a:rPr lang="fr-FR" sz="2000" dirty="0" err="1"/>
              <a:t>pentru</a:t>
            </a:r>
            <a:r>
              <a:rPr lang="fr-FR" sz="2000" dirty="0"/>
              <a:t> </a:t>
            </a:r>
            <a:r>
              <a:rPr lang="fr-FR" sz="2000" dirty="0" err="1"/>
              <a:t>ambele</a:t>
            </a:r>
            <a:r>
              <a:rPr lang="fr-FR" sz="2000" dirty="0"/>
              <a:t> </a:t>
            </a:r>
            <a:r>
              <a:rPr lang="fr-FR" sz="2000" dirty="0" err="1"/>
              <a:t>specializari</a:t>
            </a:r>
            <a:r>
              <a:rPr lang="fr-FR" sz="2000" dirty="0"/>
              <a:t> VET Design </a:t>
            </a:r>
            <a:r>
              <a:rPr lang="fr-FR" sz="2000" dirty="0" err="1"/>
              <a:t>vestimentar</a:t>
            </a:r>
            <a:r>
              <a:rPr lang="fr-FR" sz="2000" dirty="0"/>
              <a:t> si </a:t>
            </a:r>
            <a:r>
              <a:rPr lang="fr-FR" sz="2000" dirty="0" err="1"/>
              <a:t>Stilistica</a:t>
            </a:r>
            <a:r>
              <a:rPr lang="fr-FR" sz="2000" dirty="0"/>
              <a:t> </a:t>
            </a:r>
            <a:r>
              <a:rPr lang="fr-FR" sz="2000" dirty="0" err="1"/>
              <a:t>coafurii</a:t>
            </a:r>
            <a:r>
              <a:rPr lang="fr-FR" sz="2000" dirty="0"/>
              <a:t>, </a:t>
            </a:r>
            <a:r>
              <a:rPr lang="fr-FR" sz="2000" dirty="0" err="1"/>
              <a:t>pentru</a:t>
            </a:r>
            <a:r>
              <a:rPr lang="fr-FR" sz="2000" dirty="0"/>
              <a:t> a </a:t>
            </a:r>
            <a:r>
              <a:rPr lang="fr-FR" sz="2000" dirty="0" err="1"/>
              <a:t>realiza</a:t>
            </a:r>
            <a:r>
              <a:rPr lang="fr-FR" sz="2000" dirty="0"/>
              <a:t> un </a:t>
            </a:r>
            <a:r>
              <a:rPr lang="fr-FR" sz="2000" dirty="0" err="1"/>
              <a:t>produs</a:t>
            </a:r>
            <a:r>
              <a:rPr lang="fr-FR" sz="2000" dirty="0"/>
              <a:t> </a:t>
            </a:r>
            <a:r>
              <a:rPr lang="fr-FR" sz="2000" dirty="0" err="1"/>
              <a:t>complex</a:t>
            </a:r>
            <a:r>
              <a:rPr lang="fr-FR" sz="2000" dirty="0"/>
              <a:t>, </a:t>
            </a:r>
            <a:r>
              <a:rPr lang="fr-FR" sz="2000" dirty="0" err="1"/>
              <a:t>pentru</a:t>
            </a:r>
            <a:r>
              <a:rPr lang="fr-FR" sz="2000" dirty="0"/>
              <a:t> </a:t>
            </a:r>
            <a:r>
              <a:rPr lang="fr-FR" sz="2000" dirty="0" err="1"/>
              <a:t>spectacol</a:t>
            </a:r>
            <a:r>
              <a:rPr lang="fr-FR" sz="2000" dirty="0"/>
              <a:t>, </a:t>
            </a:r>
            <a:r>
              <a:rPr lang="fr-FR" sz="2000" dirty="0" err="1"/>
              <a:t>prin</a:t>
            </a:r>
            <a:r>
              <a:rPr lang="fr-FR" sz="2000" dirty="0"/>
              <a:t> </a:t>
            </a:r>
            <a:r>
              <a:rPr lang="fr-FR" sz="2000" dirty="0" err="1"/>
              <a:t>combinarea</a:t>
            </a:r>
            <a:r>
              <a:rPr lang="fr-FR" sz="2000" dirty="0"/>
              <a:t> </a:t>
            </a:r>
            <a:r>
              <a:rPr lang="fr-FR" sz="2000" dirty="0" err="1"/>
              <a:t>elementelor</a:t>
            </a:r>
            <a:r>
              <a:rPr lang="fr-FR" sz="2000" dirty="0"/>
              <a:t> </a:t>
            </a:r>
            <a:r>
              <a:rPr lang="fr-FR" sz="2000" dirty="0" err="1"/>
              <a:t>specifice</a:t>
            </a:r>
            <a:r>
              <a:rPr lang="fr-FR" sz="2000" dirty="0"/>
              <a:t>, care </a:t>
            </a:r>
            <a:r>
              <a:rPr lang="fr-FR" sz="2000" dirty="0" err="1"/>
              <a:t>imbina</a:t>
            </a:r>
            <a:r>
              <a:rPr lang="fr-FR" sz="2000" dirty="0"/>
              <a:t> </a:t>
            </a:r>
            <a:r>
              <a:rPr lang="fr-FR" sz="2000" dirty="0" err="1"/>
              <a:t>istoria</a:t>
            </a:r>
            <a:r>
              <a:rPr lang="fr-FR" sz="2000" dirty="0"/>
              <a:t> </a:t>
            </a:r>
            <a:r>
              <a:rPr lang="fr-FR" sz="2000" dirty="0" err="1"/>
              <a:t>artei</a:t>
            </a:r>
            <a:r>
              <a:rPr lang="fr-FR" sz="2000" dirty="0"/>
              <a:t> </a:t>
            </a:r>
            <a:r>
              <a:rPr lang="fr-FR" sz="2000" dirty="0" err="1"/>
              <a:t>costumului</a:t>
            </a:r>
            <a:r>
              <a:rPr lang="fr-FR" sz="2000" dirty="0"/>
              <a:t> </a:t>
            </a:r>
            <a:r>
              <a:rPr lang="fr-FR" sz="2000" dirty="0" err="1"/>
              <a:t>cu</a:t>
            </a:r>
            <a:r>
              <a:rPr lang="fr-FR" sz="2000" dirty="0"/>
              <a:t> </a:t>
            </a:r>
            <a:r>
              <a:rPr lang="fr-FR" sz="2000" dirty="0" err="1"/>
              <a:t>aceea</a:t>
            </a:r>
            <a:r>
              <a:rPr lang="fr-FR" sz="2000" dirty="0"/>
              <a:t> a </a:t>
            </a:r>
            <a:r>
              <a:rPr lang="fr-FR" sz="2000" dirty="0" err="1"/>
              <a:t>creatiei</a:t>
            </a:r>
            <a:r>
              <a:rPr lang="fr-FR" sz="2000" dirty="0"/>
              <a:t> in </a:t>
            </a:r>
            <a:r>
              <a:rPr lang="fr-FR" sz="2000" dirty="0" err="1"/>
              <a:t>domeniul</a:t>
            </a:r>
            <a:r>
              <a:rPr lang="fr-FR" sz="2000" dirty="0"/>
              <a:t> </a:t>
            </a:r>
            <a:r>
              <a:rPr lang="fr-FR" sz="2000" dirty="0" err="1"/>
              <a:t>coafurii</a:t>
            </a:r>
            <a:r>
              <a:rPr lang="fr-FR" sz="2000" dirty="0"/>
              <a:t> </a:t>
            </a:r>
            <a:r>
              <a:rPr lang="fr-FR" sz="2000" dirty="0" err="1"/>
              <a:t>prin</a:t>
            </a:r>
            <a:r>
              <a:rPr lang="fr-FR" sz="2000" dirty="0"/>
              <a:t> </a:t>
            </a:r>
            <a:r>
              <a:rPr lang="fr-FR" sz="2000" dirty="0" err="1"/>
              <a:t>folosirea</a:t>
            </a:r>
            <a:r>
              <a:rPr lang="fr-FR" sz="2000" dirty="0"/>
              <a:t> </a:t>
            </a:r>
            <a:r>
              <a:rPr lang="fr-FR" sz="2000" dirty="0" err="1"/>
              <a:t>elementelor</a:t>
            </a:r>
            <a:r>
              <a:rPr lang="fr-FR" sz="2000" dirty="0"/>
              <a:t> </a:t>
            </a:r>
            <a:r>
              <a:rPr lang="fr-FR" sz="2000" dirty="0" err="1"/>
              <a:t>din</a:t>
            </a:r>
            <a:r>
              <a:rPr lang="fr-FR" sz="2000" dirty="0"/>
              <a:t> </a:t>
            </a:r>
            <a:r>
              <a:rPr lang="fr-FR" sz="2000" dirty="0" err="1"/>
              <a:t>natura</a:t>
            </a:r>
            <a:r>
              <a:rPr lang="fr-FR" sz="2000" dirty="0"/>
              <a:t> si a </a:t>
            </a:r>
            <a:r>
              <a:rPr lang="fr-FR" sz="2000" dirty="0" err="1"/>
              <a:t>stilului</a:t>
            </a:r>
            <a:r>
              <a:rPr lang="fr-FR" sz="2000" dirty="0"/>
              <a:t> </a:t>
            </a:r>
            <a:r>
              <a:rPr lang="fr-FR" sz="2000" dirty="0" err="1"/>
              <a:t>traditional</a:t>
            </a:r>
            <a:r>
              <a:rPr lang="fr-FR" sz="2000" dirty="0"/>
              <a:t> in </a:t>
            </a:r>
            <a:r>
              <a:rPr lang="fr-FR" sz="2000" dirty="0" err="1"/>
              <a:t>aranjamentele</a:t>
            </a:r>
            <a:r>
              <a:rPr lang="fr-FR" sz="2000" dirty="0"/>
              <a:t> </a:t>
            </a:r>
            <a:r>
              <a:rPr lang="fr-FR" sz="2000" dirty="0" err="1"/>
              <a:t>simbolisticii</a:t>
            </a:r>
            <a:r>
              <a:rPr lang="fr-FR" sz="2000" dirty="0"/>
              <a:t> </a:t>
            </a:r>
            <a:r>
              <a:rPr lang="fr-FR" sz="2000" dirty="0" err="1"/>
              <a:t>valenciene</a:t>
            </a:r>
            <a:r>
              <a:rPr lang="fr-FR" sz="2000" dirty="0"/>
              <a:t>. </a:t>
            </a:r>
            <a:endParaRPr lang="ro-RO" sz="2000" dirty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1019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47500" lnSpcReduction="20000"/>
          </a:bodyPr>
          <a:lstStyle/>
          <a:p>
            <a:endParaRPr lang="ro-R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o-RO" b="1" dirty="0"/>
              <a:t>Tema:</a:t>
            </a:r>
            <a:r>
              <a:rPr lang="ro-RO" dirty="0"/>
              <a:t> Design vestimentar si stilistica coafurii in artele spectacolului</a:t>
            </a:r>
          </a:p>
          <a:p>
            <a:endParaRPr lang="ro-RO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err="1" smtClean="0"/>
              <a:t>Activitatile</a:t>
            </a:r>
            <a:r>
              <a:rPr lang="fr-FR" b="1" dirty="0" smtClean="0"/>
              <a:t> </a:t>
            </a:r>
            <a:r>
              <a:rPr lang="fr-FR" b="1" dirty="0"/>
              <a:t>de </a:t>
            </a:r>
            <a:r>
              <a:rPr lang="fr-FR" b="1" dirty="0" err="1"/>
              <a:t>invatare</a:t>
            </a:r>
            <a:r>
              <a:rPr lang="fr-FR" b="1" dirty="0"/>
              <a:t>:</a:t>
            </a:r>
            <a:endParaRPr lang="ro-RO" dirty="0"/>
          </a:p>
          <a:p>
            <a:pPr algn="just"/>
            <a:r>
              <a:rPr lang="en-US" dirty="0"/>
              <a:t>Z1Design </a:t>
            </a:r>
            <a:r>
              <a:rPr lang="en-US" dirty="0" err="1"/>
              <a:t>vestimentar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stilistica</a:t>
            </a:r>
            <a:r>
              <a:rPr lang="en-US" dirty="0"/>
              <a:t> </a:t>
            </a:r>
            <a:r>
              <a:rPr lang="en-US" dirty="0" err="1"/>
              <a:t>coafurilor</a:t>
            </a:r>
            <a:r>
              <a:rPr lang="en-US" dirty="0"/>
              <a:t>/</a:t>
            </a:r>
            <a:r>
              <a:rPr lang="en-US" dirty="0" err="1"/>
              <a:t>prezentarea</a:t>
            </a:r>
            <a:r>
              <a:rPr lang="en-US" dirty="0"/>
              <a:t> </a:t>
            </a:r>
            <a:r>
              <a:rPr lang="en-US" dirty="0" err="1"/>
              <a:t>scenica</a:t>
            </a:r>
            <a:r>
              <a:rPr lang="en-US" dirty="0"/>
              <a:t> a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idei</a:t>
            </a:r>
            <a:endParaRPr lang="ro-RO" dirty="0"/>
          </a:p>
          <a:p>
            <a:pPr algn="just"/>
            <a:r>
              <a:rPr lang="fr-FR" dirty="0"/>
              <a:t>Z2 </a:t>
            </a:r>
            <a:r>
              <a:rPr lang="ro-RO" dirty="0" smtClean="0"/>
              <a:t>Generarea</a:t>
            </a:r>
            <a:r>
              <a:rPr lang="fr-FR" dirty="0" smtClean="0"/>
              <a:t> </a:t>
            </a:r>
            <a:r>
              <a:rPr lang="ro-RO" dirty="0" smtClean="0"/>
              <a:t>spectacolului</a:t>
            </a:r>
            <a:r>
              <a:rPr lang="fr-FR" dirty="0" smtClean="0"/>
              <a:t> </a:t>
            </a:r>
            <a:r>
              <a:rPr lang="ro-RO" dirty="0" smtClean="0"/>
              <a:t>prin</a:t>
            </a:r>
            <a:r>
              <a:rPr lang="fr-FR" dirty="0" smtClean="0"/>
              <a:t> </a:t>
            </a:r>
            <a:r>
              <a:rPr lang="fr-FR" dirty="0"/>
              <a:t>design </a:t>
            </a:r>
            <a:r>
              <a:rPr lang="fr-FR" dirty="0" err="1"/>
              <a:t>vestimentar</a:t>
            </a:r>
            <a:r>
              <a:rPr lang="fr-FR" dirty="0"/>
              <a:t> si </a:t>
            </a:r>
            <a:r>
              <a:rPr lang="fr-FR" dirty="0" err="1"/>
              <a:t>stilistica</a:t>
            </a:r>
            <a:r>
              <a:rPr lang="fr-FR" dirty="0"/>
              <a:t> </a:t>
            </a:r>
            <a:r>
              <a:rPr lang="fr-FR" dirty="0" err="1"/>
              <a:t>coafurii</a:t>
            </a:r>
            <a:endParaRPr lang="ro-RO" dirty="0"/>
          </a:p>
          <a:p>
            <a:pPr algn="just"/>
            <a:r>
              <a:rPr lang="fr-FR" dirty="0"/>
              <a:t>Z3 </a:t>
            </a:r>
            <a:r>
              <a:rPr lang="fr-FR" dirty="0" err="1"/>
              <a:t>Tehnici</a:t>
            </a:r>
            <a:r>
              <a:rPr lang="fr-FR" dirty="0"/>
              <a:t> si </a:t>
            </a:r>
            <a:r>
              <a:rPr lang="fr-FR" dirty="0" err="1"/>
              <a:t>etape</a:t>
            </a:r>
            <a:r>
              <a:rPr lang="fr-FR" dirty="0"/>
              <a:t> de </a:t>
            </a:r>
            <a:r>
              <a:rPr lang="fr-FR" dirty="0" err="1"/>
              <a:t>confectionare</a:t>
            </a:r>
            <a:r>
              <a:rPr lang="fr-FR" dirty="0"/>
              <a:t> a </a:t>
            </a:r>
            <a:r>
              <a:rPr lang="fr-FR" dirty="0" err="1"/>
              <a:t>unui</a:t>
            </a:r>
            <a:r>
              <a:rPr lang="fr-FR" dirty="0"/>
              <a:t> </a:t>
            </a:r>
            <a:r>
              <a:rPr lang="fr-FR" dirty="0" err="1"/>
              <a:t>costum</a:t>
            </a:r>
            <a:r>
              <a:rPr lang="fr-FR" dirty="0"/>
              <a:t> de </a:t>
            </a:r>
            <a:r>
              <a:rPr lang="fr-FR" dirty="0" err="1"/>
              <a:t>teatru</a:t>
            </a:r>
            <a:r>
              <a:rPr lang="fr-FR" dirty="0"/>
              <a:t> si </a:t>
            </a:r>
            <a:r>
              <a:rPr lang="fr-FR" dirty="0" err="1"/>
              <a:t>stilistica</a:t>
            </a:r>
            <a:r>
              <a:rPr lang="fr-FR" dirty="0"/>
              <a:t> </a:t>
            </a:r>
            <a:r>
              <a:rPr lang="fr-FR" dirty="0" err="1"/>
              <a:t>coafurii</a:t>
            </a:r>
            <a:endParaRPr lang="ro-RO" dirty="0"/>
          </a:p>
          <a:p>
            <a:pPr algn="just"/>
            <a:r>
              <a:rPr lang="fr-FR" dirty="0"/>
              <a:t>Z4 </a:t>
            </a:r>
            <a:r>
              <a:rPr lang="fr-FR" dirty="0" err="1"/>
              <a:t>Evidentierea</a:t>
            </a:r>
            <a:r>
              <a:rPr lang="fr-FR" dirty="0"/>
              <a:t> </a:t>
            </a:r>
            <a:r>
              <a:rPr lang="fr-FR" dirty="0" err="1"/>
              <a:t>caracterului</a:t>
            </a:r>
            <a:r>
              <a:rPr lang="fr-FR" dirty="0"/>
              <a:t> </a:t>
            </a:r>
            <a:r>
              <a:rPr lang="fr-FR" dirty="0" err="1"/>
              <a:t>personajului</a:t>
            </a:r>
            <a:r>
              <a:rPr lang="fr-FR" dirty="0"/>
              <a:t> </a:t>
            </a:r>
            <a:r>
              <a:rPr lang="fr-FR" dirty="0" err="1"/>
              <a:t>prin</a:t>
            </a:r>
            <a:r>
              <a:rPr lang="fr-FR" dirty="0"/>
              <a:t> </a:t>
            </a:r>
            <a:r>
              <a:rPr lang="fr-FR" dirty="0" err="1"/>
              <a:t>vestimentatie</a:t>
            </a:r>
            <a:r>
              <a:rPr lang="fr-FR" dirty="0"/>
              <a:t> si </a:t>
            </a:r>
            <a:r>
              <a:rPr lang="fr-FR" dirty="0" err="1"/>
              <a:t>coafura</a:t>
            </a:r>
            <a:endParaRPr lang="ro-RO" dirty="0"/>
          </a:p>
          <a:p>
            <a:pPr algn="just"/>
            <a:r>
              <a:rPr lang="fr-FR" dirty="0"/>
              <a:t>Z5 </a:t>
            </a:r>
            <a:r>
              <a:rPr lang="fr-FR" dirty="0" err="1"/>
              <a:t>Tehnici</a:t>
            </a:r>
            <a:r>
              <a:rPr lang="fr-FR" dirty="0"/>
              <a:t> si instrumente </a:t>
            </a:r>
            <a:r>
              <a:rPr lang="fr-FR" dirty="0" err="1"/>
              <a:t>adecvate</a:t>
            </a:r>
            <a:r>
              <a:rPr lang="fr-FR" dirty="0"/>
              <a:t> </a:t>
            </a:r>
            <a:r>
              <a:rPr lang="fr-FR" dirty="0" err="1"/>
              <a:t>pentru</a:t>
            </a:r>
            <a:r>
              <a:rPr lang="fr-FR" dirty="0"/>
              <a:t> </a:t>
            </a:r>
            <a:r>
              <a:rPr lang="fr-FR" dirty="0" err="1"/>
              <a:t>vestimentatie</a:t>
            </a:r>
            <a:r>
              <a:rPr lang="fr-FR" dirty="0"/>
              <a:t> si </a:t>
            </a:r>
            <a:r>
              <a:rPr lang="fr-FR" dirty="0" err="1"/>
              <a:t>coafura</a:t>
            </a:r>
            <a:r>
              <a:rPr lang="fr-FR" dirty="0"/>
              <a:t> in </a:t>
            </a:r>
            <a:r>
              <a:rPr lang="fr-FR" dirty="0" err="1"/>
              <a:t>arta</a:t>
            </a:r>
            <a:endParaRPr lang="ro-RO" dirty="0"/>
          </a:p>
          <a:p>
            <a:pPr algn="just"/>
            <a:r>
              <a:rPr lang="fr-FR" dirty="0"/>
              <a:t>Z6 </a:t>
            </a:r>
            <a:r>
              <a:rPr lang="fr-FR" dirty="0" err="1"/>
              <a:t>Evolutia</a:t>
            </a:r>
            <a:r>
              <a:rPr lang="fr-FR" dirty="0"/>
              <a:t> </a:t>
            </a:r>
            <a:r>
              <a:rPr lang="fr-FR" dirty="0" err="1"/>
              <a:t>meseriilor</a:t>
            </a:r>
            <a:r>
              <a:rPr lang="fr-FR" dirty="0"/>
              <a:t> de </a:t>
            </a:r>
            <a:r>
              <a:rPr lang="fr-FR" dirty="0" err="1"/>
              <a:t>scena</a:t>
            </a:r>
            <a:endParaRPr lang="ro-RO" dirty="0"/>
          </a:p>
          <a:p>
            <a:pPr algn="just"/>
            <a:r>
              <a:rPr lang="fr-FR" dirty="0"/>
              <a:t>Z7 </a:t>
            </a:r>
            <a:r>
              <a:rPr lang="fr-FR" dirty="0" err="1"/>
              <a:t>Specializari</a:t>
            </a:r>
            <a:r>
              <a:rPr lang="fr-FR" dirty="0"/>
              <a:t> </a:t>
            </a:r>
            <a:r>
              <a:rPr lang="fr-FR" dirty="0" err="1"/>
              <a:t>convertibile</a:t>
            </a:r>
            <a:r>
              <a:rPr lang="fr-FR" dirty="0"/>
              <a:t> in </a:t>
            </a:r>
            <a:r>
              <a:rPr lang="fr-FR" dirty="0" err="1"/>
              <a:t>arta</a:t>
            </a:r>
            <a:r>
              <a:rPr lang="fr-FR" dirty="0"/>
              <a:t> </a:t>
            </a:r>
            <a:r>
              <a:rPr lang="fr-FR" dirty="0" err="1"/>
              <a:t>scenica</a:t>
            </a:r>
            <a:endParaRPr lang="ro-RO" dirty="0"/>
          </a:p>
          <a:p>
            <a:pPr algn="just"/>
            <a:r>
              <a:rPr lang="fr-FR" dirty="0"/>
              <a:t>Z8 </a:t>
            </a:r>
            <a:r>
              <a:rPr lang="fr-FR" dirty="0" err="1"/>
              <a:t>Idei</a:t>
            </a:r>
            <a:r>
              <a:rPr lang="fr-FR" dirty="0"/>
              <a:t> de </a:t>
            </a:r>
            <a:r>
              <a:rPr lang="fr-FR" dirty="0" err="1"/>
              <a:t>dezvoltare</a:t>
            </a:r>
            <a:r>
              <a:rPr lang="fr-FR" dirty="0"/>
              <a:t> </a:t>
            </a:r>
            <a:r>
              <a:rPr lang="fr-FR" dirty="0" err="1"/>
              <a:t>antreprenoriala</a:t>
            </a:r>
            <a:endParaRPr lang="ro-RO" dirty="0"/>
          </a:p>
          <a:p>
            <a:pPr algn="just"/>
            <a:r>
              <a:rPr lang="fr-FR" dirty="0"/>
              <a:t>Z9 </a:t>
            </a:r>
            <a:r>
              <a:rPr lang="fr-FR" dirty="0" err="1"/>
              <a:t>Expozitia</a:t>
            </a:r>
            <a:r>
              <a:rPr lang="fr-FR" dirty="0"/>
              <a:t> </a:t>
            </a:r>
            <a:r>
              <a:rPr lang="fr-FR" dirty="0" err="1"/>
              <a:t>virtuala</a:t>
            </a:r>
            <a:r>
              <a:rPr lang="fr-FR" dirty="0"/>
              <a:t> /design </a:t>
            </a:r>
            <a:r>
              <a:rPr lang="fr-FR" dirty="0" err="1"/>
              <a:t>vestimentar</a:t>
            </a:r>
            <a:r>
              <a:rPr lang="fr-FR" dirty="0"/>
              <a:t> si </a:t>
            </a:r>
            <a:r>
              <a:rPr lang="fr-FR" dirty="0" err="1"/>
              <a:t>stilistica</a:t>
            </a:r>
            <a:r>
              <a:rPr lang="fr-FR" dirty="0"/>
              <a:t> </a:t>
            </a:r>
            <a:r>
              <a:rPr lang="fr-FR" dirty="0" err="1"/>
              <a:t>coafurii</a:t>
            </a:r>
            <a:r>
              <a:rPr lang="fr-FR" dirty="0"/>
              <a:t> in </a:t>
            </a:r>
            <a:r>
              <a:rPr lang="fr-FR" dirty="0" err="1"/>
              <a:t>Artele</a:t>
            </a:r>
            <a:r>
              <a:rPr lang="fr-FR" dirty="0"/>
              <a:t> </a:t>
            </a:r>
            <a:r>
              <a:rPr lang="fr-FR" dirty="0" err="1"/>
              <a:t>spectacolului</a:t>
            </a:r>
            <a:endParaRPr lang="ro-RO" dirty="0"/>
          </a:p>
          <a:p>
            <a:pPr algn="just"/>
            <a:r>
              <a:rPr lang="fr-FR" dirty="0"/>
              <a:t>Z10 </a:t>
            </a:r>
            <a:r>
              <a:rPr lang="fr-FR" dirty="0" err="1"/>
              <a:t>Evaluare</a:t>
            </a:r>
            <a:r>
              <a:rPr lang="fr-FR" dirty="0"/>
              <a:t> </a:t>
            </a:r>
            <a:r>
              <a:rPr lang="fr-FR" dirty="0" err="1"/>
              <a:t>finala</a:t>
            </a:r>
            <a:r>
              <a:rPr lang="fr-FR" dirty="0"/>
              <a:t> - </a:t>
            </a:r>
            <a:r>
              <a:rPr lang="fr-FR" dirty="0" err="1"/>
              <a:t>Conceptul</a:t>
            </a:r>
            <a:r>
              <a:rPr lang="fr-FR" dirty="0"/>
              <a:t> de </a:t>
            </a:r>
            <a:r>
              <a:rPr lang="fr-FR" dirty="0" err="1"/>
              <a:t>prezentare</a:t>
            </a:r>
            <a:r>
              <a:rPr lang="fr-FR" dirty="0"/>
              <a:t> a </a:t>
            </a:r>
            <a:r>
              <a:rPr lang="fr-FR" dirty="0" err="1"/>
              <a:t>expozitiei</a:t>
            </a:r>
            <a:r>
              <a:rPr lang="fr-FR" dirty="0"/>
              <a:t> </a:t>
            </a:r>
            <a:r>
              <a:rPr lang="fr-FR" dirty="0" err="1"/>
              <a:t>virtuale</a:t>
            </a:r>
            <a:r>
              <a:rPr lang="fr-FR" dirty="0"/>
              <a:t>.</a:t>
            </a:r>
            <a:endParaRPr lang="ro-RO" dirty="0"/>
          </a:p>
          <a:p>
            <a:pPr marL="0" indent="0">
              <a:buNone/>
            </a:pPr>
            <a:endParaRPr lang="ro-R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err="1" smtClean="0"/>
              <a:t>Sarcinile</a:t>
            </a:r>
            <a:r>
              <a:rPr lang="fr-FR" b="1" dirty="0" smtClean="0"/>
              <a:t> </a:t>
            </a:r>
            <a:r>
              <a:rPr lang="fr-FR" b="1" dirty="0" err="1"/>
              <a:t>formabilului</a:t>
            </a:r>
            <a:endParaRPr lang="ro-RO" dirty="0"/>
          </a:p>
          <a:p>
            <a:r>
              <a:rPr lang="fr-FR" dirty="0" err="1"/>
              <a:t>Contribuie</a:t>
            </a:r>
            <a:r>
              <a:rPr lang="fr-FR" dirty="0"/>
              <a:t> la </a:t>
            </a:r>
            <a:r>
              <a:rPr lang="fr-FR" dirty="0" err="1"/>
              <a:t>realizarea</a:t>
            </a:r>
            <a:r>
              <a:rPr lang="fr-FR" dirty="0"/>
              <a:t> a 10 </a:t>
            </a:r>
            <a:r>
              <a:rPr lang="fr-FR" dirty="0" err="1"/>
              <a:t>dezbateri</a:t>
            </a:r>
            <a:r>
              <a:rPr lang="fr-FR" dirty="0"/>
              <a:t>, 10 </a:t>
            </a:r>
            <a:r>
              <a:rPr lang="fr-FR" dirty="0" err="1"/>
              <a:t>ateliere</a:t>
            </a:r>
            <a:r>
              <a:rPr lang="fr-FR" dirty="0"/>
              <a:t> de </a:t>
            </a:r>
            <a:r>
              <a:rPr lang="fr-FR" dirty="0" err="1"/>
              <a:t>creatie</a:t>
            </a:r>
            <a:r>
              <a:rPr lang="fr-FR" dirty="0"/>
              <a:t>, 18 </a:t>
            </a:r>
            <a:r>
              <a:rPr lang="fr-FR" dirty="0" err="1"/>
              <a:t>Planuri</a:t>
            </a:r>
            <a:r>
              <a:rPr lang="fr-FR" dirty="0"/>
              <a:t> </a:t>
            </a:r>
            <a:r>
              <a:rPr lang="fr-FR" dirty="0" err="1"/>
              <a:t>lectie</a:t>
            </a:r>
            <a:r>
              <a:rPr lang="fr-FR" dirty="0"/>
              <a:t> </a:t>
            </a:r>
            <a:r>
              <a:rPr lang="fr-FR" dirty="0" err="1"/>
              <a:t>aplicata</a:t>
            </a:r>
            <a:r>
              <a:rPr lang="fr-FR" dirty="0" smtClean="0"/>
              <a:t>.</a:t>
            </a:r>
            <a:endParaRPr lang="ro-RO" dirty="0" smtClean="0"/>
          </a:p>
          <a:p>
            <a:pPr marL="0" indent="0" algn="just">
              <a:buNone/>
            </a:pPr>
            <a:endParaRPr lang="ro-RO" sz="2500" dirty="0" smtClean="0"/>
          </a:p>
          <a:p>
            <a:pPr marL="0" indent="0" algn="just">
              <a:buNone/>
            </a:pPr>
            <a:endParaRPr lang="ro-RO" sz="2500" dirty="0"/>
          </a:p>
          <a:p>
            <a:pPr marL="0" indent="0" algn="just">
              <a:buNone/>
            </a:pPr>
            <a:r>
              <a:rPr lang="ro-RO" sz="2900" dirty="0" smtClean="0"/>
              <a:t>- </a:t>
            </a:r>
            <a:r>
              <a:rPr lang="fr-FR" sz="2900" dirty="0" err="1" smtClean="0"/>
              <a:t>Profesorii</a:t>
            </a:r>
            <a:r>
              <a:rPr lang="fr-FR" sz="2900" dirty="0" smtClean="0"/>
              <a:t> </a:t>
            </a:r>
            <a:r>
              <a:rPr lang="fr-FR" sz="2900" dirty="0" err="1"/>
              <a:t>participanti</a:t>
            </a:r>
            <a:r>
              <a:rPr lang="fr-FR" sz="2900" dirty="0"/>
              <a:t> la </a:t>
            </a:r>
            <a:r>
              <a:rPr lang="fr-FR" sz="2900" dirty="0" err="1"/>
              <a:t>mobilitate</a:t>
            </a:r>
            <a:r>
              <a:rPr lang="fr-FR" sz="2900" dirty="0"/>
              <a:t> vor </a:t>
            </a:r>
            <a:r>
              <a:rPr lang="fr-FR" sz="2900" dirty="0" err="1"/>
              <a:t>transfera</a:t>
            </a:r>
            <a:r>
              <a:rPr lang="fr-FR" sz="2900" dirty="0"/>
              <a:t> </a:t>
            </a:r>
            <a:r>
              <a:rPr lang="fr-FR" sz="2900" dirty="0" err="1"/>
              <a:t>cunostinte</a:t>
            </a:r>
            <a:r>
              <a:rPr lang="fr-FR" sz="2900" dirty="0"/>
              <a:t> si </a:t>
            </a:r>
            <a:r>
              <a:rPr lang="fr-FR" sz="2900" dirty="0" err="1"/>
              <a:t>abilitati</a:t>
            </a:r>
            <a:r>
              <a:rPr lang="fr-FR" sz="2900" dirty="0"/>
              <a:t> in </a:t>
            </a:r>
            <a:r>
              <a:rPr lang="fr-FR" sz="2900" dirty="0" err="1"/>
              <a:t>domeniul</a:t>
            </a:r>
            <a:r>
              <a:rPr lang="fr-FR" sz="2900" dirty="0"/>
              <a:t> </a:t>
            </a:r>
            <a:r>
              <a:rPr lang="fr-FR" sz="2900" dirty="0" err="1"/>
              <a:t>dezvoltarii</a:t>
            </a:r>
            <a:r>
              <a:rPr lang="fr-FR" sz="2900" dirty="0"/>
              <a:t> </a:t>
            </a:r>
            <a:r>
              <a:rPr lang="fr-FR" sz="2900" dirty="0" err="1"/>
              <a:t>antreprenoriale</a:t>
            </a:r>
            <a:r>
              <a:rPr lang="fr-FR" sz="2900" dirty="0"/>
              <a:t> </a:t>
            </a:r>
            <a:r>
              <a:rPr lang="fr-FR" sz="2900" dirty="0" err="1"/>
              <a:t>din</a:t>
            </a:r>
            <a:r>
              <a:rPr lang="fr-FR" sz="2900" dirty="0"/>
              <a:t> </a:t>
            </a:r>
            <a:r>
              <a:rPr lang="fr-FR" sz="2900" dirty="0" err="1"/>
              <a:t>Spania</a:t>
            </a:r>
            <a:r>
              <a:rPr lang="fr-FR" sz="2900" dirty="0"/>
              <a:t>, </a:t>
            </a:r>
            <a:r>
              <a:rPr lang="fr-FR" sz="2900" dirty="0" err="1"/>
              <a:t>pentru</a:t>
            </a:r>
            <a:r>
              <a:rPr lang="fr-FR" sz="2900" dirty="0"/>
              <a:t> </a:t>
            </a:r>
            <a:r>
              <a:rPr lang="fr-FR" sz="2900" dirty="0" err="1"/>
              <a:t>educatia</a:t>
            </a:r>
            <a:r>
              <a:rPr lang="fr-FR" sz="2900" dirty="0"/>
              <a:t> </a:t>
            </a:r>
            <a:r>
              <a:rPr lang="fr-FR" sz="2900" dirty="0" err="1"/>
              <a:t>formala</a:t>
            </a:r>
            <a:r>
              <a:rPr lang="fr-FR" sz="2900" dirty="0"/>
              <a:t> si non-</a:t>
            </a:r>
            <a:r>
              <a:rPr lang="fr-FR" sz="2900" dirty="0" err="1"/>
              <a:t>formala</a:t>
            </a:r>
            <a:r>
              <a:rPr lang="fr-FR" sz="2900" dirty="0"/>
              <a:t> a </a:t>
            </a:r>
            <a:r>
              <a:rPr lang="fr-FR" sz="2900" dirty="0" err="1"/>
              <a:t>elevilor</a:t>
            </a:r>
            <a:r>
              <a:rPr lang="fr-FR" sz="2900" dirty="0"/>
              <a:t> si </a:t>
            </a:r>
            <a:r>
              <a:rPr lang="fr-FR" sz="2900" dirty="0" err="1"/>
              <a:t>profesorilor</a:t>
            </a:r>
            <a:r>
              <a:rPr lang="fr-FR" sz="2900" dirty="0"/>
              <a:t> in </a:t>
            </a:r>
            <a:r>
              <a:rPr lang="fr-FR" sz="2900" dirty="0" err="1"/>
              <a:t>domeniile</a:t>
            </a:r>
            <a:r>
              <a:rPr lang="fr-FR" sz="2900" dirty="0"/>
              <a:t> Industrie </a:t>
            </a:r>
            <a:r>
              <a:rPr lang="fr-FR" sz="2900" dirty="0" err="1"/>
              <a:t>textila</a:t>
            </a:r>
            <a:r>
              <a:rPr lang="fr-FR" sz="2900" dirty="0"/>
              <a:t> si </a:t>
            </a:r>
            <a:r>
              <a:rPr lang="fr-FR" sz="2900" dirty="0" err="1"/>
              <a:t>pielarie</a:t>
            </a:r>
            <a:r>
              <a:rPr lang="fr-FR" sz="2900" dirty="0"/>
              <a:t> si </a:t>
            </a:r>
            <a:r>
              <a:rPr lang="fr-FR" sz="2900" dirty="0" err="1"/>
              <a:t>Estetica</a:t>
            </a:r>
            <a:r>
              <a:rPr lang="fr-FR" sz="2900" dirty="0"/>
              <a:t> si </a:t>
            </a:r>
            <a:r>
              <a:rPr lang="fr-FR" sz="2900" dirty="0" err="1"/>
              <a:t>igiena</a:t>
            </a:r>
            <a:r>
              <a:rPr lang="fr-FR" sz="2900" dirty="0"/>
              <a:t> </a:t>
            </a:r>
            <a:r>
              <a:rPr lang="fr-FR" sz="2900" dirty="0" err="1"/>
              <a:t>corpului</a:t>
            </a:r>
            <a:r>
              <a:rPr lang="fr-FR" sz="2900" dirty="0"/>
              <a:t> </a:t>
            </a:r>
            <a:r>
              <a:rPr lang="fr-FR" sz="2900" dirty="0" err="1"/>
              <a:t>omenesc</a:t>
            </a:r>
            <a:r>
              <a:rPr lang="fr-FR" sz="2900" dirty="0"/>
              <a:t>/</a:t>
            </a:r>
            <a:r>
              <a:rPr lang="fr-FR" sz="2900" dirty="0" err="1"/>
              <a:t>transfer</a:t>
            </a:r>
            <a:r>
              <a:rPr lang="fr-FR" sz="2900" dirty="0"/>
              <a:t> de </a:t>
            </a:r>
            <a:r>
              <a:rPr lang="fr-FR" sz="2900" dirty="0" err="1"/>
              <a:t>cunostinte</a:t>
            </a:r>
            <a:r>
              <a:rPr lang="fr-FR" sz="2900" dirty="0"/>
              <a:t> </a:t>
            </a:r>
            <a:r>
              <a:rPr lang="ro-RO" sz="2900" dirty="0" smtClean="0"/>
              <a:t>„</a:t>
            </a:r>
            <a:r>
              <a:rPr lang="fr-FR" sz="2900" dirty="0" smtClean="0"/>
              <a:t>in </a:t>
            </a:r>
            <a:r>
              <a:rPr lang="fr-FR" sz="2900" dirty="0"/>
              <a:t>cascada”. </a:t>
            </a:r>
            <a:endParaRPr lang="ro-RO" sz="2900" dirty="0" smtClean="0"/>
          </a:p>
          <a:p>
            <a:pPr marL="0" indent="0" algn="just">
              <a:buNone/>
            </a:pPr>
            <a:endParaRPr lang="ro-RO" sz="2900" dirty="0" smtClean="0"/>
          </a:p>
          <a:p>
            <a:pPr marL="0" indent="0" algn="just">
              <a:buNone/>
            </a:pPr>
            <a:r>
              <a:rPr lang="ro-RO" sz="2900" dirty="0" smtClean="0"/>
              <a:t>- </a:t>
            </a:r>
            <a:r>
              <a:rPr lang="fr-FR" sz="2900" dirty="0" err="1" smtClean="0"/>
              <a:t>Cadrele</a:t>
            </a:r>
            <a:r>
              <a:rPr lang="fr-FR" sz="2900" dirty="0" smtClean="0"/>
              <a:t> </a:t>
            </a:r>
            <a:r>
              <a:rPr lang="fr-FR" sz="2900" dirty="0" err="1"/>
              <a:t>didactice</a:t>
            </a:r>
            <a:r>
              <a:rPr lang="fr-FR" sz="2900" dirty="0"/>
              <a:t> vor </a:t>
            </a:r>
            <a:r>
              <a:rPr lang="fr-FR" sz="2900" dirty="0" err="1"/>
              <a:t>avea</a:t>
            </a:r>
            <a:r>
              <a:rPr lang="fr-FR" sz="2900" dirty="0"/>
              <a:t> o noua </a:t>
            </a:r>
            <a:r>
              <a:rPr lang="fr-FR" sz="2900" dirty="0" err="1"/>
              <a:t>expertiza</a:t>
            </a:r>
            <a:r>
              <a:rPr lang="fr-FR" sz="2900" dirty="0"/>
              <a:t>, </a:t>
            </a:r>
            <a:r>
              <a:rPr lang="fr-FR" sz="2900" dirty="0" err="1"/>
              <a:t>adaptabilitate</a:t>
            </a:r>
            <a:r>
              <a:rPr lang="fr-FR" sz="2900" dirty="0"/>
              <a:t> si </a:t>
            </a:r>
            <a:r>
              <a:rPr lang="fr-FR" sz="2900" dirty="0" err="1"/>
              <a:t>credibilitate</a:t>
            </a:r>
            <a:r>
              <a:rPr lang="fr-FR" sz="2900" dirty="0"/>
              <a:t> </a:t>
            </a:r>
            <a:r>
              <a:rPr lang="fr-FR" sz="2900" dirty="0" err="1"/>
              <a:t>profesionala</a:t>
            </a:r>
            <a:r>
              <a:rPr lang="fr-FR" sz="2900" dirty="0"/>
              <a:t>, </a:t>
            </a:r>
            <a:r>
              <a:rPr lang="fr-FR" sz="2900" dirty="0" err="1"/>
              <a:t>reflectate</a:t>
            </a:r>
            <a:r>
              <a:rPr lang="fr-FR" sz="2900" dirty="0"/>
              <a:t> in </a:t>
            </a:r>
            <a:r>
              <a:rPr lang="fr-FR" sz="2900" dirty="0" err="1"/>
              <a:t>ridicarea</a:t>
            </a:r>
            <a:r>
              <a:rPr lang="fr-FR" sz="2900" dirty="0"/>
              <a:t> </a:t>
            </a:r>
            <a:r>
              <a:rPr lang="fr-FR" sz="2900" dirty="0" err="1"/>
              <a:t>nivelului</a:t>
            </a:r>
            <a:r>
              <a:rPr lang="fr-FR" sz="2900" dirty="0"/>
              <a:t> </a:t>
            </a:r>
            <a:r>
              <a:rPr lang="fr-FR" sz="2900" dirty="0" err="1"/>
              <a:t>calitativ</a:t>
            </a:r>
            <a:r>
              <a:rPr lang="fr-FR" sz="2900" dirty="0"/>
              <a:t> al </a:t>
            </a:r>
            <a:r>
              <a:rPr lang="fr-FR" sz="2900" dirty="0" err="1"/>
              <a:t>procesului</a:t>
            </a:r>
            <a:r>
              <a:rPr lang="fr-FR" sz="2900" dirty="0"/>
              <a:t> de </a:t>
            </a:r>
            <a:r>
              <a:rPr lang="fr-FR" sz="2900" dirty="0" err="1"/>
              <a:t>predare</a:t>
            </a:r>
            <a:r>
              <a:rPr lang="fr-FR" sz="2900" dirty="0"/>
              <a:t>/</a:t>
            </a:r>
            <a:r>
              <a:rPr lang="fr-FR" sz="2900" dirty="0" err="1"/>
              <a:t>invatare</a:t>
            </a:r>
            <a:r>
              <a:rPr lang="fr-FR" sz="2900" dirty="0"/>
              <a:t> </a:t>
            </a:r>
            <a:r>
              <a:rPr lang="fr-FR" sz="2900" dirty="0" err="1"/>
              <a:t>cu</a:t>
            </a:r>
            <a:r>
              <a:rPr lang="fr-FR" sz="2900" dirty="0"/>
              <a:t> </a:t>
            </a:r>
            <a:r>
              <a:rPr lang="fr-FR" sz="2900" dirty="0" err="1"/>
              <a:t>clasa</a:t>
            </a:r>
            <a:r>
              <a:rPr lang="fr-FR" sz="2900" dirty="0"/>
              <a:t> de </a:t>
            </a:r>
            <a:r>
              <a:rPr lang="fr-FR" sz="2900" dirty="0" err="1"/>
              <a:t>elevi</a:t>
            </a:r>
            <a:r>
              <a:rPr lang="fr-FR" sz="2900" dirty="0"/>
              <a:t>, </a:t>
            </a:r>
            <a:r>
              <a:rPr lang="fr-FR" sz="2900" dirty="0" err="1"/>
              <a:t>cresterea</a:t>
            </a:r>
            <a:r>
              <a:rPr lang="fr-FR" sz="2900" dirty="0"/>
              <a:t> </a:t>
            </a:r>
            <a:r>
              <a:rPr lang="fr-FR" sz="2900" dirty="0" err="1"/>
              <a:t>volumului</a:t>
            </a:r>
            <a:r>
              <a:rPr lang="fr-FR" sz="2900" dirty="0"/>
              <a:t> de </a:t>
            </a:r>
            <a:r>
              <a:rPr lang="fr-FR" sz="2900" dirty="0" err="1"/>
              <a:t>informatie</a:t>
            </a:r>
            <a:r>
              <a:rPr lang="fr-FR" sz="2900" dirty="0"/>
              <a:t>/</a:t>
            </a:r>
            <a:r>
              <a:rPr lang="fr-FR" sz="2900" dirty="0" err="1"/>
              <a:t>cunostinte</a:t>
            </a:r>
            <a:r>
              <a:rPr lang="fr-FR" sz="2900" dirty="0"/>
              <a:t> in </a:t>
            </a:r>
            <a:r>
              <a:rPr lang="fr-FR" sz="2900" dirty="0" err="1"/>
              <a:t>domeniul</a:t>
            </a:r>
            <a:r>
              <a:rPr lang="fr-FR" sz="2900" dirty="0"/>
              <a:t> </a:t>
            </a:r>
            <a:r>
              <a:rPr lang="fr-FR" sz="2900" dirty="0" err="1"/>
              <a:t>Artele</a:t>
            </a:r>
            <a:r>
              <a:rPr lang="fr-FR" sz="2900" dirty="0"/>
              <a:t> </a:t>
            </a:r>
            <a:r>
              <a:rPr lang="fr-FR" sz="2900" dirty="0" err="1"/>
              <a:t>spectacolului</a:t>
            </a:r>
            <a:r>
              <a:rPr lang="fr-FR" sz="2900" dirty="0"/>
              <a:t>, </a:t>
            </a:r>
            <a:r>
              <a:rPr lang="fr-FR" sz="2900" dirty="0" err="1"/>
              <a:t>prin</a:t>
            </a:r>
            <a:r>
              <a:rPr lang="fr-FR" sz="2900" dirty="0"/>
              <a:t> </a:t>
            </a:r>
            <a:r>
              <a:rPr lang="fr-FR" sz="2900" dirty="0" err="1"/>
              <a:t>contributia</a:t>
            </a:r>
            <a:r>
              <a:rPr lang="fr-FR" sz="2900" dirty="0"/>
              <a:t> </a:t>
            </a:r>
            <a:r>
              <a:rPr lang="fr-FR" sz="2900" dirty="0" err="1"/>
              <a:t>activitatilor</a:t>
            </a:r>
            <a:r>
              <a:rPr lang="fr-FR" sz="2900" dirty="0"/>
              <a:t> </a:t>
            </a:r>
            <a:r>
              <a:rPr lang="fr-FR" sz="2900" dirty="0" err="1"/>
              <a:t>dezvoltate</a:t>
            </a:r>
            <a:r>
              <a:rPr lang="fr-FR" sz="2900" dirty="0"/>
              <a:t> </a:t>
            </a:r>
            <a:r>
              <a:rPr lang="fr-FR" sz="2900" dirty="0" err="1"/>
              <a:t>pentru</a:t>
            </a:r>
            <a:r>
              <a:rPr lang="fr-FR" sz="2900" dirty="0"/>
              <a:t> </a:t>
            </a:r>
            <a:r>
              <a:rPr lang="fr-FR" sz="2900" dirty="0" err="1"/>
              <a:t>designul</a:t>
            </a:r>
            <a:r>
              <a:rPr lang="fr-FR" sz="2900" dirty="0"/>
              <a:t> </a:t>
            </a:r>
            <a:r>
              <a:rPr lang="fr-FR" sz="2900" dirty="0" err="1"/>
              <a:t>vestimentar</a:t>
            </a:r>
            <a:r>
              <a:rPr lang="fr-FR" sz="2900" dirty="0"/>
              <a:t> si </a:t>
            </a:r>
            <a:r>
              <a:rPr lang="fr-FR" sz="2900" dirty="0" err="1"/>
              <a:t>stilistica</a:t>
            </a:r>
            <a:r>
              <a:rPr lang="fr-FR" sz="2900" dirty="0"/>
              <a:t> </a:t>
            </a:r>
            <a:r>
              <a:rPr lang="fr-FR" sz="2900" dirty="0" err="1"/>
              <a:t>coafurilor</a:t>
            </a:r>
            <a:r>
              <a:rPr lang="fr-FR" sz="2900" dirty="0"/>
              <a:t>, a </a:t>
            </a:r>
            <a:r>
              <a:rPr lang="fr-FR" sz="2900" dirty="0" err="1"/>
              <a:t>rezultatelor</a:t>
            </a:r>
            <a:r>
              <a:rPr lang="fr-FR" sz="2900" dirty="0"/>
              <a:t> </a:t>
            </a:r>
            <a:r>
              <a:rPr lang="fr-FR" sz="2900" dirty="0" err="1"/>
              <a:t>invatarii</a:t>
            </a:r>
            <a:r>
              <a:rPr lang="fr-FR" sz="2900" dirty="0"/>
              <a:t> </a:t>
            </a:r>
            <a:r>
              <a:rPr lang="fr-FR" sz="2900" dirty="0" err="1"/>
              <a:t>tehnice</a:t>
            </a:r>
            <a:r>
              <a:rPr lang="fr-FR" sz="2900" dirty="0"/>
              <a:t> </a:t>
            </a:r>
            <a:r>
              <a:rPr lang="fr-FR" sz="2900" dirty="0" err="1"/>
              <a:t>specializate</a:t>
            </a:r>
            <a:r>
              <a:rPr lang="fr-FR" sz="2900" dirty="0"/>
              <a:t>.</a:t>
            </a:r>
            <a:endParaRPr lang="ro-RO" sz="2900" dirty="0"/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6822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ro-RO" sz="4000" b="1" dirty="0"/>
              <a:t>PROGRAMAREA FLUXURILOR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ro-RO" b="1" dirty="0"/>
              <a:t>       </a:t>
            </a:r>
            <a:r>
              <a:rPr lang="pt-BR" sz="3300" b="1" dirty="0"/>
              <a:t>Etapa I </a:t>
            </a:r>
            <a:r>
              <a:rPr lang="ro-RO" sz="3300" b="1" dirty="0"/>
              <a:t>- </a:t>
            </a:r>
            <a:r>
              <a:rPr lang="pt-BR" sz="3300" b="1" dirty="0"/>
              <a:t>an școlar 2019</a:t>
            </a:r>
            <a:r>
              <a:rPr lang="ro-RO" sz="3300" b="1" dirty="0"/>
              <a:t>/</a:t>
            </a:r>
            <a:r>
              <a:rPr lang="pt-BR" sz="3300" b="1" dirty="0"/>
              <a:t>2020</a:t>
            </a:r>
            <a:endParaRPr lang="ro-RO" sz="3300" b="1" dirty="0"/>
          </a:p>
          <a:p>
            <a:pPr lvl="0" algn="just"/>
            <a:r>
              <a:rPr lang="ro-RO" sz="3300" dirty="0"/>
              <a:t>FLUX 1 - 26.01.2020 – 08.02.2020 – Coafor stilist</a:t>
            </a:r>
            <a:endParaRPr lang="en-US" sz="3300" dirty="0"/>
          </a:p>
          <a:p>
            <a:pPr lvl="0" algn="just"/>
            <a:r>
              <a:rPr lang="ro-RO" sz="3300" dirty="0"/>
              <a:t>FLUX 2 </a:t>
            </a:r>
            <a:r>
              <a:rPr lang="en-US" sz="3300" dirty="0"/>
              <a:t>- </a:t>
            </a:r>
            <a:r>
              <a:rPr lang="ro-RO" sz="3300" dirty="0"/>
              <a:t>08.02.2020 – 22.02.2020 – Tehnician design vestimentar</a:t>
            </a:r>
          </a:p>
          <a:p>
            <a:pPr marL="0" lvl="0" indent="0" algn="just">
              <a:buNone/>
            </a:pPr>
            <a:r>
              <a:rPr lang="ro-RO" sz="3300" b="1" dirty="0"/>
              <a:t>        </a:t>
            </a:r>
            <a:r>
              <a:rPr lang="pt-BR" sz="3300" b="1" dirty="0"/>
              <a:t>Etapa a II-a </a:t>
            </a:r>
            <a:r>
              <a:rPr lang="ro-RO" sz="3300" b="1" dirty="0"/>
              <a:t>- </a:t>
            </a:r>
            <a:r>
              <a:rPr lang="pt-BR" sz="3300" b="1" dirty="0"/>
              <a:t>an școlar 2020</a:t>
            </a:r>
            <a:r>
              <a:rPr lang="ro-RO" sz="3300" b="1" dirty="0"/>
              <a:t>/</a:t>
            </a:r>
            <a:r>
              <a:rPr lang="pt-BR" sz="3300" b="1" dirty="0"/>
              <a:t>2021</a:t>
            </a:r>
            <a:endParaRPr lang="en-US" sz="3300" b="1" dirty="0"/>
          </a:p>
          <a:p>
            <a:pPr lvl="0" algn="just"/>
            <a:r>
              <a:rPr lang="ro-RO" sz="3300" dirty="0"/>
              <a:t>FLUX 3 </a:t>
            </a:r>
            <a:r>
              <a:rPr lang="en-US" sz="3300" dirty="0"/>
              <a:t>-</a:t>
            </a:r>
            <a:r>
              <a:rPr lang="ro-RO" sz="3300" dirty="0"/>
              <a:t> 06.03.2021 – 20.03.2020 – Coafor stilist</a:t>
            </a:r>
            <a:endParaRPr lang="en-US" sz="3300" dirty="0"/>
          </a:p>
          <a:p>
            <a:pPr lvl="0" algn="just"/>
            <a:r>
              <a:rPr lang="ro-RO" sz="3300" dirty="0"/>
              <a:t>FLUX 4 - 10.04.2021 – 24.04.2021 – Tehnician design vestimentar </a:t>
            </a:r>
          </a:p>
          <a:p>
            <a:pPr lvl="0" algn="just"/>
            <a:r>
              <a:rPr lang="ro-RO" sz="3300" dirty="0"/>
              <a:t>FLUX 5 </a:t>
            </a:r>
            <a:r>
              <a:rPr lang="en-US" sz="3300" dirty="0"/>
              <a:t>- </a:t>
            </a:r>
            <a:r>
              <a:rPr lang="ro-RO" sz="3300" dirty="0"/>
              <a:t> 08.05.2021 – 22.05.2021 - Coafor stilist</a:t>
            </a:r>
            <a:endParaRPr lang="en-US" sz="3300" dirty="0"/>
          </a:p>
          <a:p>
            <a:pPr lvl="0" algn="just"/>
            <a:r>
              <a:rPr lang="ro-RO" sz="3300" dirty="0"/>
              <a:t>FLUX 6 </a:t>
            </a:r>
            <a:r>
              <a:rPr lang="en-US" sz="3300" dirty="0"/>
              <a:t>- </a:t>
            </a:r>
            <a:r>
              <a:rPr lang="ro-RO" sz="3300" dirty="0">
                <a:solidFill>
                  <a:prstClr val="black"/>
                </a:solidFill>
              </a:rPr>
              <a:t>08.05.2021 – 22.05.2021 – STAFF TRAINING </a:t>
            </a:r>
            <a:r>
              <a:rPr lang="ro-RO" sz="3300" dirty="0" smtClean="0">
                <a:solidFill>
                  <a:prstClr val="black"/>
                </a:solidFill>
              </a:rPr>
              <a:t>(Job </a:t>
            </a:r>
            <a:r>
              <a:rPr lang="ro-RO" sz="3300" dirty="0" err="1" smtClean="0">
                <a:solidFill>
                  <a:prstClr val="black"/>
                </a:solidFill>
              </a:rPr>
              <a:t>Shadowing</a:t>
            </a:r>
            <a:r>
              <a:rPr lang="ro-RO" sz="3300" dirty="0" smtClean="0">
                <a:solidFill>
                  <a:prstClr val="black"/>
                </a:solidFill>
              </a:rPr>
              <a:t>)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A27CE5AF-145E-49A0-A0C5-D2B92FE51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000" b="1" dirty="0"/>
              <a:t>REZULTATE AȘTEPTATE</a:t>
            </a:r>
            <a:endParaRPr lang="en-US" sz="40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3007268-AEE5-4413-9723-B02B36989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i="0" u="none" strike="noStrike" baseline="0" dirty="0"/>
              <a:t>Rezultate tangibile: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2000" dirty="0"/>
              <a:t>20</a:t>
            </a:r>
            <a:r>
              <a:rPr lang="it-IT" sz="2000" b="0" i="0" u="none" strike="noStrike" baseline="0" dirty="0"/>
              <a:t> stagiari Tehnician designer vestimentar/DPP Industrie textila si pielarie;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2000" dirty="0"/>
              <a:t>30</a:t>
            </a:r>
            <a:r>
              <a:rPr lang="it-IT" sz="2000" b="0" i="0" u="none" strike="noStrike" baseline="0" dirty="0"/>
              <a:t> stagiari Coafor stilist/DPP Estetica si igiena corpului omenesc;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/>
              <a:t>6 profesori VET Job Shadowing;</a:t>
            </a:r>
            <a:endParaRPr lang="ro-RO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2000" dirty="0" smtClean="0"/>
              <a:t>56</a:t>
            </a:r>
            <a:r>
              <a:rPr lang="en-US" sz="2000" b="0" i="0" u="none" strike="noStrike" baseline="0" dirty="0" smtClean="0"/>
              <a:t> </a:t>
            </a:r>
            <a:r>
              <a:rPr lang="en-US" sz="2000" b="0" i="0" u="none" strike="noStrike" baseline="0" dirty="0" err="1"/>
              <a:t>documente</a:t>
            </a:r>
            <a:r>
              <a:rPr lang="en-US" sz="2000" b="0" i="0" u="none" strike="noStrike" baseline="0" dirty="0"/>
              <a:t> </a:t>
            </a:r>
            <a:r>
              <a:rPr lang="ro-RO" sz="2000" b="0" i="0" u="none" strike="noStrike" baseline="0" dirty="0"/>
              <a:t>„</a:t>
            </a:r>
            <a:r>
              <a:rPr lang="en-US" sz="2000" b="0" i="0" u="none" strike="noStrike" baseline="0" dirty="0"/>
              <a:t>Mobilitate </a:t>
            </a:r>
            <a:r>
              <a:rPr lang="en-US" sz="2000" b="0" i="0" u="none" strike="noStrike" baseline="0" dirty="0" err="1"/>
              <a:t>Europass</a:t>
            </a:r>
            <a:r>
              <a:rPr lang="en-US" sz="2000" b="0" i="0" u="none" strike="noStrike" baseline="0" dirty="0"/>
              <a:t>”;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/>
              <a:t>1 </a:t>
            </a:r>
            <a:r>
              <a:rPr lang="en-US" sz="2000" b="0" i="0" u="none" strike="noStrike" baseline="0" dirty="0" err="1"/>
              <a:t>expozitie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virtuala</a:t>
            </a:r>
            <a:r>
              <a:rPr lang="en-US" sz="2000" b="0" i="0" u="none" strike="noStrike" baseline="0" dirty="0"/>
              <a:t> cu </a:t>
            </a:r>
            <a:r>
              <a:rPr lang="ro-RO" sz="2000" dirty="0" smtClean="0"/>
              <a:t>50</a:t>
            </a:r>
            <a:r>
              <a:rPr lang="en-US" sz="2000" b="0" i="0" u="none" strike="noStrike" baseline="0" dirty="0" smtClean="0"/>
              <a:t> </a:t>
            </a:r>
            <a:r>
              <a:rPr lang="en-US" sz="2000" b="0" i="0" u="none" strike="noStrike" baseline="0" dirty="0"/>
              <a:t>de </a:t>
            </a:r>
            <a:r>
              <a:rPr lang="en-US" sz="2000" b="0" i="0" u="none" strike="noStrike" baseline="0" dirty="0" err="1"/>
              <a:t>lucrari</a:t>
            </a:r>
            <a:r>
              <a:rPr lang="en-US" sz="2000" b="0" i="0" u="none" strike="noStrike" baseline="0" dirty="0"/>
              <a:t> de design </a:t>
            </a:r>
            <a:r>
              <a:rPr lang="en-US" sz="2000" b="0" i="0" u="none" strike="noStrike" baseline="0" dirty="0" err="1"/>
              <a:t>vestimentar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si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stilistica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coafurilor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realizata</a:t>
            </a:r>
            <a:r>
              <a:rPr lang="en-US" sz="2000" b="0" i="0" u="none" strike="noStrike" baseline="0" dirty="0"/>
              <a:t> de </a:t>
            </a:r>
            <a:r>
              <a:rPr lang="en-US" sz="2000" b="0" i="0" u="none" strike="noStrike" baseline="0" dirty="0" err="1"/>
              <a:t>stagiarii</a:t>
            </a:r>
            <a:r>
              <a:rPr lang="ro-RO" sz="2000" dirty="0"/>
              <a:t> </a:t>
            </a:r>
            <a:r>
              <a:rPr lang="it-IT" sz="2000" b="0" i="0" u="none" strike="noStrike" baseline="0" dirty="0"/>
              <a:t>si profesorii VET participanti la mobilitate, pentru transferabilitatea bunelor practici din companiile din</a:t>
            </a:r>
            <a:r>
              <a:rPr lang="ro-RO" sz="2000" b="0" i="0" u="none" strike="noStrike" baseline="0" dirty="0"/>
              <a:t> </a:t>
            </a:r>
            <a:r>
              <a:rPr lang="en-US" sz="2000" b="0" i="0" u="none" strike="noStrike" baseline="0" dirty="0"/>
              <a:t>Spania.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10 </a:t>
            </a: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dezbateri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10 </a:t>
            </a: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ateliere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de </a:t>
            </a: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creatie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18 </a:t>
            </a: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Planuri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lectie</a:t>
            </a:r>
            <a:r>
              <a:rPr lang="fr-FR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fr-FR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aplicata</a:t>
            </a:r>
            <a:endParaRPr lang="ro-RO" sz="2000" b="0" i="0" u="none" strike="noStrike" baseline="0" dirty="0"/>
          </a:p>
          <a:p>
            <a:pPr marL="457200" lvl="1" indent="0" algn="just">
              <a:buNone/>
            </a:pPr>
            <a:endParaRPr lang="ro-RO" sz="2000" dirty="0">
              <a:latin typeface="FreeSans"/>
            </a:endParaRPr>
          </a:p>
          <a:p>
            <a:pPr marL="457200" lvl="1" indent="0" algn="just">
              <a:buNone/>
            </a:pPr>
            <a:endParaRPr lang="ro-RO" sz="2000" dirty="0">
              <a:latin typeface="FreeSans"/>
            </a:endParaRPr>
          </a:p>
          <a:p>
            <a:pPr marL="457200" lvl="1" indent="0" algn="just">
              <a:buNone/>
            </a:pPr>
            <a:endParaRPr lang="ro-RO" sz="2000" dirty="0">
              <a:latin typeface="FreeSans"/>
            </a:endParaRPr>
          </a:p>
          <a:p>
            <a:pPr marL="457200" lvl="1" indent="0" algn="just">
              <a:buNone/>
            </a:pPr>
            <a:endParaRPr lang="ro-RO" sz="2000" dirty="0">
              <a:latin typeface="FreeSans"/>
            </a:endParaRPr>
          </a:p>
          <a:p>
            <a:pPr marL="457200" lvl="1" indent="0" algn="just">
              <a:buNone/>
            </a:pPr>
            <a:endParaRPr lang="ro-RO" sz="2000" dirty="0">
              <a:latin typeface="FreeSans"/>
            </a:endParaRPr>
          </a:p>
          <a:p>
            <a:pPr marL="457200" lvl="1" indent="0" algn="just">
              <a:buNone/>
            </a:pPr>
            <a:endParaRPr lang="ro-RO" sz="2000" dirty="0">
              <a:latin typeface="FreeSans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i="0" u="none" strike="noStrike" baseline="0" dirty="0">
                <a:latin typeface="FreeSans"/>
              </a:rPr>
              <a:t>Rezultate </a:t>
            </a:r>
            <a:r>
              <a:rPr lang="en-US" sz="2000" b="1" i="0" u="none" strike="noStrike" baseline="0" dirty="0" err="1">
                <a:latin typeface="FreeSans"/>
              </a:rPr>
              <a:t>intangibile</a:t>
            </a:r>
            <a:r>
              <a:rPr lang="en-US" sz="2000" b="1" i="0" u="none" strike="noStrike" baseline="0" dirty="0">
                <a:latin typeface="FreeSans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>
                <a:latin typeface="FreeSans"/>
              </a:rPr>
              <a:t>Cunostinte practice, creativitate, lingvistice, de specialitate, termeni specifici domeniului din Spania,</a:t>
            </a:r>
            <a:r>
              <a:rPr lang="ro-RO" sz="2000" b="0" i="0" u="none" strike="noStrike" baseline="0" dirty="0">
                <a:latin typeface="FreeSans"/>
              </a:rPr>
              <a:t> </a:t>
            </a:r>
            <a:r>
              <a:rPr lang="it-IT" sz="2000" b="0" i="0" u="none" strike="noStrike" baseline="0" dirty="0">
                <a:latin typeface="FreeSans"/>
              </a:rPr>
              <a:t>informatii privind specificul culturii si traditiei, imbunatatirea abilitatilor de comunicare, abilitati sociale</a:t>
            </a:r>
            <a:r>
              <a:rPr lang="ro-RO" sz="2000" b="0" i="0" u="none" strike="noStrike" baseline="0" dirty="0">
                <a:latin typeface="FreeSans"/>
              </a:rPr>
              <a:t> </a:t>
            </a:r>
            <a:r>
              <a:rPr lang="en-US" sz="2000" b="0" i="0" u="none" strike="noStrike" baseline="0" dirty="0">
                <a:latin typeface="FreeSans"/>
              </a:rPr>
              <a:t>pentru </a:t>
            </a:r>
            <a:r>
              <a:rPr lang="en-US" sz="2000" b="0" i="0" u="none" strike="noStrike" baseline="0" dirty="0" err="1">
                <a:latin typeface="FreeSans"/>
              </a:rPr>
              <a:t>integrarea</a:t>
            </a:r>
            <a:r>
              <a:rPr lang="en-US" sz="2000" b="0" i="0" u="none" strike="noStrike" baseline="0" dirty="0">
                <a:latin typeface="FreeSans"/>
              </a:rPr>
              <a:t> pe piata locurilor de munca;</a:t>
            </a:r>
            <a:endParaRPr lang="ro-RO" sz="2000" b="0" i="0" u="none" strike="noStrike" baseline="0" dirty="0">
              <a:latin typeface="FreeSans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>
                <a:latin typeface="FreeSans"/>
              </a:rPr>
              <a:t>Imbunatatirea competentelor sociale, bazate pe valorile europene: pluralism, nediscriminare,</a:t>
            </a:r>
            <a:r>
              <a:rPr lang="ro-RO" sz="2000" b="0" i="0" u="none" strike="noStrike" baseline="0" dirty="0">
                <a:latin typeface="FreeSans"/>
              </a:rPr>
              <a:t> </a:t>
            </a:r>
            <a:r>
              <a:rPr lang="en-US" sz="2000" b="0" i="0" u="none" strike="noStrike" baseline="0" dirty="0" err="1">
                <a:latin typeface="FreeSans"/>
              </a:rPr>
              <a:t>toleranta</a:t>
            </a:r>
            <a:r>
              <a:rPr lang="en-US" sz="2000" b="0" i="0" u="none" strike="noStrike" baseline="0" dirty="0">
                <a:latin typeface="FreeSans"/>
              </a:rPr>
              <a:t>, </a:t>
            </a:r>
            <a:r>
              <a:rPr lang="en-US" sz="2000" b="0" i="0" u="none" strike="noStrike" baseline="0" dirty="0" err="1">
                <a:latin typeface="FreeSans"/>
              </a:rPr>
              <a:t>justitie</a:t>
            </a:r>
            <a:r>
              <a:rPr lang="en-US" sz="2000" b="0" i="0" u="none" strike="noStrike" baseline="0" dirty="0">
                <a:latin typeface="FreeSans"/>
              </a:rPr>
              <a:t>, </a:t>
            </a:r>
            <a:r>
              <a:rPr lang="en-US" sz="2000" b="0" i="0" u="none" strike="noStrike" baseline="0" dirty="0" err="1">
                <a:latin typeface="FreeSans"/>
              </a:rPr>
              <a:t>solidaritate</a:t>
            </a:r>
            <a:r>
              <a:rPr lang="en-US" sz="2000" b="0" i="0" u="none" strike="noStrike" baseline="0" dirty="0">
                <a:latin typeface="FreeSans"/>
              </a:rPr>
              <a:t>, </a:t>
            </a:r>
            <a:r>
              <a:rPr lang="en-US" sz="2000" b="0" i="0" u="none" strike="noStrike" baseline="0" dirty="0" err="1">
                <a:latin typeface="FreeSans"/>
              </a:rPr>
              <a:t>egalitate</a:t>
            </a:r>
            <a:r>
              <a:rPr lang="en-US" sz="2000" b="0" i="0" u="none" strike="noStrike" baseline="0" dirty="0">
                <a:latin typeface="FreeSans"/>
              </a:rPr>
              <a:t> de gen;</a:t>
            </a:r>
            <a:endParaRPr lang="ro-RO" sz="2000" b="0" i="0" u="none" strike="noStrike" baseline="0" dirty="0">
              <a:latin typeface="FreeSans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>
                <a:latin typeface="FreeSans"/>
              </a:rPr>
              <a:t>Atitudine pozitiva fata de munca in echipa si imbunatatirea competentelor comportamentale;</a:t>
            </a:r>
            <a:endParaRPr lang="ro-RO" sz="2000" b="0" i="0" u="none" strike="noStrike" baseline="0" dirty="0">
              <a:latin typeface="FreeSans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 err="1">
                <a:latin typeface="FreeSans"/>
              </a:rPr>
              <a:t>Competente</a:t>
            </a:r>
            <a:r>
              <a:rPr lang="en-US" sz="2000" b="0" i="0" u="none" strike="noStrike" baseline="0" dirty="0">
                <a:latin typeface="FreeSans"/>
              </a:rPr>
              <a:t> de </a:t>
            </a:r>
            <a:r>
              <a:rPr lang="en-US" sz="2000" b="0" i="0" u="none" strike="noStrike" baseline="0" dirty="0" err="1">
                <a:latin typeface="FreeSans"/>
              </a:rPr>
              <a:t>sensibilizare</a:t>
            </a:r>
            <a:r>
              <a:rPr lang="en-US" sz="2000" b="0" i="0" u="none" strike="noStrike" baseline="0" dirty="0">
                <a:latin typeface="FreeSans"/>
              </a:rPr>
              <a:t> </a:t>
            </a:r>
            <a:r>
              <a:rPr lang="en-US" sz="2000" b="0" i="0" u="none" strike="noStrike" baseline="0" dirty="0" err="1">
                <a:latin typeface="FreeSans"/>
              </a:rPr>
              <a:t>si</a:t>
            </a:r>
            <a:r>
              <a:rPr lang="en-US" sz="2000" b="0" i="0" u="none" strike="noStrike" baseline="0" dirty="0">
                <a:latin typeface="FreeSans"/>
              </a:rPr>
              <a:t> de </a:t>
            </a:r>
            <a:r>
              <a:rPr lang="en-US" sz="2000" b="0" i="0" u="none" strike="noStrike" baseline="0" dirty="0" err="1">
                <a:latin typeface="FreeSans"/>
              </a:rPr>
              <a:t>expresie</a:t>
            </a:r>
            <a:r>
              <a:rPr lang="en-US" sz="2000" b="0" i="0" u="none" strike="noStrike" baseline="0" dirty="0">
                <a:latin typeface="FreeSans"/>
              </a:rPr>
              <a:t> </a:t>
            </a:r>
            <a:r>
              <a:rPr lang="en-US" sz="2000" b="0" i="0" u="none" strike="noStrike" baseline="0" dirty="0" err="1">
                <a:latin typeface="FreeSans"/>
              </a:rPr>
              <a:t>culturala</a:t>
            </a:r>
            <a:r>
              <a:rPr lang="en-US" sz="2000" b="0" i="0" u="none" strike="noStrike" baseline="0" dirty="0">
                <a:latin typeface="FreeSans"/>
              </a:rPr>
              <a:t>; </a:t>
            </a:r>
            <a:r>
              <a:rPr lang="en-US" sz="2000" b="0" i="0" u="none" strike="noStrike" baseline="0" dirty="0" err="1">
                <a:latin typeface="FreeSans"/>
              </a:rPr>
              <a:t>Competente</a:t>
            </a:r>
            <a:r>
              <a:rPr lang="en-US" sz="2000" b="0" i="0" u="none" strike="noStrike" baseline="0" dirty="0">
                <a:latin typeface="FreeSans"/>
              </a:rPr>
              <a:t> </a:t>
            </a:r>
            <a:r>
              <a:rPr lang="en-US" sz="2000" b="0" i="0" u="none" strike="noStrike" baseline="0" dirty="0" err="1">
                <a:latin typeface="FreeSans"/>
              </a:rPr>
              <a:t>antreprenoriale</a:t>
            </a:r>
            <a:r>
              <a:rPr lang="en-US" sz="2000" b="0" i="0" u="none" strike="noStrike" baseline="0" dirty="0">
                <a:latin typeface="FreeSans"/>
              </a:rPr>
              <a:t>.</a:t>
            </a:r>
          </a:p>
          <a:p>
            <a:pPr algn="l"/>
            <a:endParaRPr lang="ro-RO" sz="2000" b="0" i="0" u="none" strike="noStrike" baseline="0" dirty="0">
              <a:latin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27373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AB9B3F-4918-4EE0-9A9F-952A8F4F8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ro-RO" sz="2000" b="1" i="0" u="none" strike="noStrike" baseline="0" dirty="0">
              <a:latin typeface="FreeSans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i="0" u="none" strike="noStrike" baseline="0" dirty="0">
                <a:latin typeface="FreeSans"/>
              </a:rPr>
              <a:t>Rezultate </a:t>
            </a:r>
            <a:r>
              <a:rPr lang="en-US" sz="2000" b="1" i="0" u="none" strike="noStrike" baseline="0" dirty="0" err="1">
                <a:latin typeface="FreeSans"/>
              </a:rPr>
              <a:t>intangibile</a:t>
            </a:r>
            <a:r>
              <a:rPr lang="en-US" sz="2000" b="1" i="0" u="none" strike="noStrike" baseline="0" dirty="0">
                <a:latin typeface="FreeSans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Cunostinte </a:t>
            </a:r>
            <a:r>
              <a:rPr lang="it-IT" sz="2000" dirty="0"/>
              <a:t>practice de specialitate, </a:t>
            </a:r>
            <a:r>
              <a:rPr lang="it-IT" sz="2000" dirty="0" smtClean="0"/>
              <a:t>lingvistice, creativitate</a:t>
            </a:r>
            <a:r>
              <a:rPr lang="it-IT" sz="2000" b="0" i="0" u="none" strike="noStrike" baseline="0" dirty="0" smtClean="0"/>
              <a:t>,</a:t>
            </a:r>
            <a:r>
              <a:rPr lang="ro-RO" sz="2000" b="0" i="0" u="none" strike="noStrike" baseline="0" dirty="0" smtClean="0"/>
              <a:t> </a:t>
            </a:r>
            <a:r>
              <a:rPr lang="it-IT" sz="2000" b="0" i="0" u="none" strike="noStrike" baseline="0" dirty="0"/>
              <a:t>informatii privind specificul culturii si traditiei, imbunatatirea abilitatilor de comunicare, abilitati sociale</a:t>
            </a:r>
            <a:r>
              <a:rPr lang="ro-RO" sz="2000" b="0" i="0" u="none" strike="noStrike" baseline="0" dirty="0"/>
              <a:t> </a:t>
            </a:r>
            <a:r>
              <a:rPr lang="en-US" sz="2000" b="0" i="0" u="none" strike="noStrike" baseline="0" dirty="0"/>
              <a:t>pentru </a:t>
            </a:r>
            <a:r>
              <a:rPr lang="en-US" sz="2000" b="0" i="0" u="none" strike="noStrike" baseline="0" dirty="0" err="1"/>
              <a:t>integrarea</a:t>
            </a:r>
            <a:r>
              <a:rPr lang="en-US" sz="2000" b="0" i="0" u="none" strike="noStrike" baseline="0" dirty="0"/>
              <a:t> pe piata locurilor de munca;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Imbunatatirea competentelor sociale, bazate pe valorile europene: pluralism, nediscriminare,</a:t>
            </a:r>
            <a:r>
              <a:rPr lang="ro-RO" sz="2000" b="0" i="0" u="none" strike="noStrike" baseline="0" dirty="0"/>
              <a:t> </a:t>
            </a:r>
            <a:r>
              <a:rPr lang="en-US" sz="2000" b="0" i="0" u="none" strike="noStrike" baseline="0" dirty="0" err="1"/>
              <a:t>toleranta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justitie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solidaritate</a:t>
            </a:r>
            <a:r>
              <a:rPr lang="en-US" sz="2000" b="0" i="0" u="none" strike="noStrike" baseline="0" dirty="0"/>
              <a:t>, </a:t>
            </a:r>
            <a:r>
              <a:rPr lang="en-US" sz="2000" b="0" i="0" u="none" strike="noStrike" baseline="0" dirty="0" err="1"/>
              <a:t>egalitate</a:t>
            </a:r>
            <a:r>
              <a:rPr lang="en-US" sz="2000" b="0" i="0" u="none" strike="noStrike" baseline="0" dirty="0"/>
              <a:t> de gen;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Atitudine pozitiva fata de munca in echipa si imbunatatirea competentelor comportamentale;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 err="1"/>
              <a:t>Competente</a:t>
            </a:r>
            <a:r>
              <a:rPr lang="en-US" sz="2000" b="0" i="0" u="none" strike="noStrike" baseline="0" dirty="0"/>
              <a:t> de </a:t>
            </a:r>
            <a:r>
              <a:rPr lang="en-US" sz="2000" b="0" i="0" u="none" strike="noStrike" baseline="0" dirty="0" err="1"/>
              <a:t>sensibilizare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si</a:t>
            </a:r>
            <a:r>
              <a:rPr lang="en-US" sz="2000" b="0" i="0" u="none" strike="noStrike" baseline="0" dirty="0"/>
              <a:t> de </a:t>
            </a:r>
            <a:r>
              <a:rPr lang="en-US" sz="2000" b="0" i="0" u="none" strike="noStrike" baseline="0" dirty="0" err="1"/>
              <a:t>expresie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err="1"/>
              <a:t>culturala</a:t>
            </a:r>
            <a:r>
              <a:rPr lang="en-US" sz="2000" b="0" i="0" u="none" strike="noStrike" baseline="0" dirty="0"/>
              <a:t>; </a:t>
            </a:r>
            <a:endParaRPr lang="ro-RO" sz="2000" b="0" i="0" u="none" strike="noStrike" baseline="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 err="1" smtClean="0"/>
              <a:t>Competente</a:t>
            </a:r>
            <a:r>
              <a:rPr lang="en-US" sz="2000" b="0" i="0" u="none" strike="noStrike" baseline="0" dirty="0" smtClean="0"/>
              <a:t> </a:t>
            </a:r>
            <a:r>
              <a:rPr lang="en-US" sz="2000" b="0" i="0" u="none" strike="noStrike" baseline="0" dirty="0" err="1"/>
              <a:t>antreprenoriale</a:t>
            </a:r>
            <a:r>
              <a:rPr lang="en-US" sz="2000" b="0" i="0" u="none" strike="noStrike" baseline="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081712-7BA0-49C6-84C2-CA21A22E0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baseline="0" dirty="0">
                <a:latin typeface="FreeSans"/>
              </a:rPr>
              <a:t>I</a:t>
            </a:r>
            <a:r>
              <a:rPr lang="ro-RO" b="1" dirty="0">
                <a:latin typeface="FreeSans"/>
              </a:rPr>
              <a:t>MPACT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8E5F33-D9DA-49E8-81C8-5A4BEEA18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o-RO" sz="6200" b="1" dirty="0"/>
              <a:t>Impact pe termen </a:t>
            </a:r>
            <a:r>
              <a:rPr lang="ro-RO" sz="6200" b="1" dirty="0" smtClean="0"/>
              <a:t>scurt </a:t>
            </a:r>
            <a:r>
              <a:rPr lang="ro-RO" sz="6200" b="1" dirty="0"/>
              <a:t>asupra stagiarilor prin: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6200" dirty="0"/>
              <a:t>Dobandirea de cunostinte si competente noi profesionale; </a:t>
            </a:r>
            <a:endParaRPr lang="ro-RO" sz="62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6200" dirty="0" smtClean="0"/>
              <a:t>Imbunatatirea </a:t>
            </a:r>
            <a:r>
              <a:rPr lang="it-IT" sz="6200" dirty="0"/>
              <a:t>performantelor de </a:t>
            </a:r>
            <a:r>
              <a:rPr lang="it-IT" sz="6200" dirty="0" smtClean="0"/>
              <a:t>invatare;</a:t>
            </a:r>
            <a:endParaRPr lang="ro-RO" sz="6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o-RO" sz="6200" dirty="0" smtClean="0"/>
              <a:t>Dezvoltarea </a:t>
            </a:r>
            <a:r>
              <a:rPr lang="ro-RO" sz="6200" dirty="0"/>
              <a:t>competentelor lingvistice</a:t>
            </a:r>
            <a:endParaRPr lang="ro-RO" sz="6200" b="0" i="0" u="none" strike="noStrike" baseline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6200" b="1" dirty="0"/>
              <a:t>Impact </a:t>
            </a:r>
            <a:r>
              <a:rPr lang="fr-FR" sz="6200" b="1" dirty="0" err="1"/>
              <a:t>pe</a:t>
            </a:r>
            <a:r>
              <a:rPr lang="fr-FR" sz="6200" b="1" dirty="0"/>
              <a:t> </a:t>
            </a:r>
            <a:r>
              <a:rPr lang="fr-FR" sz="6200" b="1" dirty="0" err="1"/>
              <a:t>termen</a:t>
            </a:r>
            <a:r>
              <a:rPr lang="fr-FR" sz="6200" b="1" dirty="0"/>
              <a:t> </a:t>
            </a:r>
            <a:r>
              <a:rPr lang="fr-FR" sz="6200" b="1" dirty="0" err="1"/>
              <a:t>mediu</a:t>
            </a:r>
            <a:r>
              <a:rPr lang="fr-FR" sz="6200" b="1" dirty="0"/>
              <a:t> - impact de </a:t>
            </a:r>
            <a:r>
              <a:rPr lang="fr-FR" sz="6200" b="1" dirty="0" err="1"/>
              <a:t>constientizare</a:t>
            </a:r>
            <a:r>
              <a:rPr lang="fr-FR" sz="6200" b="1" dirty="0"/>
              <a:t> </a:t>
            </a:r>
            <a:r>
              <a:rPr lang="fr-FR" sz="6200" b="1" dirty="0" err="1" smtClean="0"/>
              <a:t>prin</a:t>
            </a:r>
            <a:r>
              <a:rPr lang="fr-FR" sz="6200" b="1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6200" dirty="0"/>
              <a:t>Dezvoltarea spiritului de initiativa si antreprenorial in domeniul </a:t>
            </a:r>
            <a:r>
              <a:rPr lang="it-IT" sz="6200" dirty="0" smtClean="0"/>
              <a:t>Artel</a:t>
            </a:r>
            <a:r>
              <a:rPr lang="ro-RO" sz="6200" dirty="0" smtClean="0"/>
              <a:t>or</a:t>
            </a:r>
            <a:r>
              <a:rPr lang="it-IT" sz="6200" dirty="0" smtClean="0"/>
              <a:t> </a:t>
            </a:r>
            <a:r>
              <a:rPr lang="ro-RO" sz="6200" dirty="0"/>
              <a:t>S</a:t>
            </a:r>
            <a:r>
              <a:rPr lang="it-IT" sz="6200" dirty="0" smtClean="0"/>
              <a:t>pectacolului </a:t>
            </a:r>
            <a:endParaRPr lang="ro-RO" sz="6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o-RO" sz="6200" dirty="0" smtClean="0"/>
              <a:t>C</a:t>
            </a:r>
            <a:r>
              <a:rPr lang="it-IT" sz="6200" dirty="0" smtClean="0"/>
              <a:t>resterea</a:t>
            </a:r>
            <a:r>
              <a:rPr lang="ro-RO" sz="6200" dirty="0" smtClean="0"/>
              <a:t> </a:t>
            </a:r>
            <a:r>
              <a:rPr lang="it-IT" sz="6200" dirty="0" smtClean="0"/>
              <a:t>nivelului </a:t>
            </a:r>
            <a:r>
              <a:rPr lang="it-IT" sz="6200" dirty="0"/>
              <a:t>de emancipare si a stimei de sine in arta </a:t>
            </a:r>
            <a:r>
              <a:rPr lang="it-IT" sz="6200" dirty="0" smtClean="0"/>
              <a:t>scenic</a:t>
            </a:r>
            <a:r>
              <a:rPr lang="ro-RO" sz="6200" dirty="0" smtClean="0"/>
              <a:t>a</a:t>
            </a:r>
            <a:r>
              <a:rPr lang="it-IT" sz="6200" dirty="0" smtClean="0"/>
              <a:t> </a:t>
            </a:r>
            <a:r>
              <a:rPr lang="it-IT" sz="6200" dirty="0"/>
              <a:t>– 100% implicare in realizarea </a:t>
            </a:r>
            <a:r>
              <a:rPr lang="it-IT" sz="6200" dirty="0" smtClean="0"/>
              <a:t>expoz</a:t>
            </a:r>
            <a:r>
              <a:rPr lang="ro-RO" sz="6200" dirty="0" smtClean="0"/>
              <a:t>i</a:t>
            </a:r>
            <a:r>
              <a:rPr lang="it-IT" sz="6200" dirty="0" smtClean="0"/>
              <a:t>tiei</a:t>
            </a:r>
            <a:r>
              <a:rPr lang="ro-RO" sz="6200" dirty="0" smtClean="0"/>
              <a:t> </a:t>
            </a:r>
            <a:r>
              <a:rPr lang="it-IT" sz="6200" dirty="0" smtClean="0"/>
              <a:t>virtuale </a:t>
            </a:r>
            <a:r>
              <a:rPr lang="it-IT" sz="6200" dirty="0"/>
              <a:t>cu creatii ale stagiarilor in </a:t>
            </a:r>
            <a:r>
              <a:rPr lang="it-IT" sz="6200" dirty="0" smtClean="0"/>
              <a:t>mobilitate</a:t>
            </a:r>
            <a:endParaRPr lang="ro-RO" sz="6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o-RO" sz="6200" dirty="0" err="1" smtClean="0"/>
              <a:t>Cresterea</a:t>
            </a:r>
            <a:r>
              <a:rPr lang="ro-RO" sz="6200" dirty="0" smtClean="0"/>
              <a:t> </a:t>
            </a:r>
            <a:r>
              <a:rPr lang="ro-RO" sz="6200" dirty="0" err="1"/>
              <a:t>sensibilizarii</a:t>
            </a:r>
            <a:r>
              <a:rPr lang="ro-RO" sz="6200" dirty="0"/>
              <a:t> interculturale in contact cu comunitatea </a:t>
            </a:r>
            <a:r>
              <a:rPr lang="ro-RO" sz="6200" dirty="0" err="1"/>
              <a:t>socio</a:t>
            </a:r>
            <a:r>
              <a:rPr lang="ro-RO" sz="6200" dirty="0"/>
              <a:t>-culturala </a:t>
            </a:r>
            <a:r>
              <a:rPr lang="ro-RO" sz="6200" dirty="0" err="1" smtClean="0"/>
              <a:t>valenciana</a:t>
            </a:r>
            <a:endParaRPr lang="ro-RO" sz="6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6200" dirty="0" smtClean="0"/>
              <a:t>Cresterea motivatiei de a participa la educatia formala/non-formala</a:t>
            </a:r>
            <a:r>
              <a:rPr lang="ro-RO" sz="6200" dirty="0" smtClean="0"/>
              <a:t> </a:t>
            </a:r>
            <a:r>
              <a:rPr lang="it-IT" sz="6200" dirty="0" smtClean="0"/>
              <a:t>si la formarea profesionala</a:t>
            </a:r>
            <a:r>
              <a:rPr lang="ro-RO" sz="6200" dirty="0"/>
              <a:t> </a:t>
            </a:r>
            <a:r>
              <a:rPr lang="it-IT" sz="6200" dirty="0" smtClean="0"/>
              <a:t>dupa mobilitate</a:t>
            </a:r>
            <a:r>
              <a:rPr lang="ro-RO" sz="6200" dirty="0" smtClean="0"/>
              <a:t>a</a:t>
            </a:r>
            <a:r>
              <a:rPr lang="it-IT" sz="6200" dirty="0" smtClean="0"/>
              <a:t> </a:t>
            </a:r>
            <a:r>
              <a:rPr lang="it-IT" sz="6200" dirty="0"/>
              <a:t>in Spania </a:t>
            </a:r>
            <a:endParaRPr lang="ro-RO" sz="6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6200" dirty="0" smtClean="0"/>
              <a:t>Mai </a:t>
            </a:r>
            <a:r>
              <a:rPr lang="it-IT" sz="6200" dirty="0"/>
              <a:t>buna cunoastere a programului Erasmus+ si a valorilor </a:t>
            </a:r>
            <a:r>
              <a:rPr lang="it-IT" sz="6200" dirty="0" smtClean="0"/>
              <a:t>UE</a:t>
            </a:r>
            <a:r>
              <a:rPr lang="ro-RO" sz="6200" dirty="0" smtClean="0"/>
              <a:t>.</a:t>
            </a:r>
          </a:p>
          <a:p>
            <a:endParaRPr lang="ro-RO" dirty="0">
              <a:latin typeface="Free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45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u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FreeSans"/>
              </a:rPr>
              <a:t>I</a:t>
            </a:r>
            <a:r>
              <a:rPr lang="ro-RO" b="1" dirty="0">
                <a:latin typeface="FreeSans"/>
              </a:rPr>
              <a:t>MPACT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/>
              <a:t>Impactul pe termen lung – de schimbare in comportamentul participantilor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dirty="0"/>
              <a:t>Cresterea insertiei profesionale si imbunatatir</a:t>
            </a:r>
            <a:r>
              <a:rPr lang="ro-RO" sz="2000" dirty="0"/>
              <a:t>ea</a:t>
            </a:r>
            <a:r>
              <a:rPr lang="it-IT" sz="2000" dirty="0"/>
              <a:t> perspectivelor de cariera in domeniul Artel</a:t>
            </a:r>
            <a:r>
              <a:rPr lang="ro-RO" sz="2000" dirty="0"/>
              <a:t>or </a:t>
            </a:r>
            <a:r>
              <a:rPr lang="en-US" sz="2000" dirty="0" err="1" smtClean="0"/>
              <a:t>spectacolului</a:t>
            </a:r>
            <a:r>
              <a:rPr lang="en-US" sz="2000" dirty="0" smtClean="0"/>
              <a:t>;</a:t>
            </a:r>
            <a:endParaRPr lang="ro-RO" sz="20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dirty="0" smtClean="0"/>
              <a:t>Participarea </a:t>
            </a:r>
            <a:r>
              <a:rPr lang="it-IT" sz="2000" dirty="0"/>
              <a:t>mai activa in </a:t>
            </a:r>
            <a:r>
              <a:rPr lang="it-IT" sz="2000" dirty="0" smtClean="0"/>
              <a:t>societate;</a:t>
            </a:r>
            <a:endParaRPr lang="ro-RO" sz="20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dirty="0" smtClean="0"/>
              <a:t>Formularea </a:t>
            </a:r>
            <a:r>
              <a:rPr lang="it-IT" sz="2000" dirty="0"/>
              <a:t>unei imagini realiste asupra pietei </a:t>
            </a:r>
            <a:r>
              <a:rPr lang="it-IT" sz="2000" dirty="0" smtClean="0"/>
              <a:t>muncii;</a:t>
            </a:r>
            <a:endParaRPr lang="ro-RO" sz="20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/>
              <a:t>Valorificarea</a:t>
            </a:r>
            <a:r>
              <a:rPr lang="en-US" sz="2000" dirty="0" smtClean="0"/>
              <a:t> </a:t>
            </a:r>
            <a:r>
              <a:rPr lang="en-US" sz="2000" dirty="0" err="1"/>
              <a:t>elementelor</a:t>
            </a:r>
            <a:r>
              <a:rPr lang="en-US" sz="2000" dirty="0"/>
              <a:t> de </a:t>
            </a:r>
            <a:r>
              <a:rPr lang="en-US" sz="2000" dirty="0" err="1"/>
              <a:t>buna</a:t>
            </a:r>
            <a:r>
              <a:rPr lang="en-US" sz="2000" dirty="0"/>
              <a:t> </a:t>
            </a:r>
            <a:r>
              <a:rPr lang="en-US" sz="2000" dirty="0" err="1"/>
              <a:t>practica</a:t>
            </a:r>
            <a:r>
              <a:rPr lang="en-US" sz="2000" dirty="0"/>
              <a:t> </a:t>
            </a:r>
            <a:r>
              <a:rPr lang="en-US" sz="2000" dirty="0" err="1"/>
              <a:t>identificate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a </a:t>
            </a:r>
            <a:r>
              <a:rPr lang="en-US" sz="2000" dirty="0" err="1"/>
              <a:t>unor</a:t>
            </a:r>
            <a:r>
              <a:rPr lang="en-US" sz="2000" dirty="0"/>
              <a:t> </a:t>
            </a:r>
            <a:r>
              <a:rPr lang="en-US" sz="2000" dirty="0" err="1"/>
              <a:t>tehnici</a:t>
            </a:r>
            <a:r>
              <a:rPr lang="en-US" sz="2000" dirty="0"/>
              <a:t> </a:t>
            </a:r>
            <a:r>
              <a:rPr lang="en-US" sz="2000" dirty="0" err="1"/>
              <a:t>noi</a:t>
            </a:r>
            <a:r>
              <a:rPr lang="en-US" sz="2000" dirty="0"/>
              <a:t> de </a:t>
            </a:r>
            <a:r>
              <a:rPr lang="en-US" sz="2000" dirty="0" err="1"/>
              <a:t>lucru</a:t>
            </a:r>
            <a:r>
              <a:rPr lang="en-US" sz="2000" dirty="0"/>
              <a:t> cu </a:t>
            </a:r>
            <a:r>
              <a:rPr lang="en-US" sz="2000" dirty="0" err="1"/>
              <a:t>functionalitate</a:t>
            </a:r>
            <a:r>
              <a:rPr lang="ro-RO" sz="2000" dirty="0"/>
              <a:t> </a:t>
            </a:r>
            <a:r>
              <a:rPr lang="it-IT" sz="2000" dirty="0"/>
              <a:t>specifica la clasa</a:t>
            </a:r>
            <a:r>
              <a:rPr lang="ro-RO" sz="2000" dirty="0"/>
              <a:t>,</a:t>
            </a:r>
            <a:r>
              <a:rPr lang="it-IT" sz="2000" dirty="0"/>
              <a:t> pentru dezvoltarea competentelor in domeniul Artelor spectacolului; </a:t>
            </a:r>
            <a:endParaRPr lang="ro-RO" sz="20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dirty="0" smtClean="0"/>
              <a:t>Metode </a:t>
            </a:r>
            <a:r>
              <a:rPr lang="it-IT" sz="2000" dirty="0"/>
              <a:t>si</a:t>
            </a:r>
            <a:r>
              <a:rPr lang="ro-RO" sz="2000" dirty="0"/>
              <a:t> </a:t>
            </a:r>
            <a:r>
              <a:rPr lang="it-IT" sz="2000" dirty="0"/>
              <a:t>tehnici inovative de invatare aplicabile formabililor la standarde europene.</a:t>
            </a:r>
            <a:endParaRPr lang="ro-RO" sz="20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183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o-RO" sz="72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ro-RO" sz="7200" b="1" dirty="0" smtClean="0">
                <a:latin typeface="+mj-lt"/>
              </a:rPr>
              <a:t>VA   MULTUMIM!</a:t>
            </a:r>
            <a:endParaRPr lang="ro-RO" sz="7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440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26469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o-RO" b="1" dirty="0"/>
          </a:p>
          <a:p>
            <a:pPr marL="0" indent="0" algn="ctr">
              <a:buNone/>
            </a:pPr>
            <a:endParaRPr lang="en-US" b="1" dirty="0"/>
          </a:p>
          <a:p>
            <a:pPr algn="just">
              <a:buFont typeface="Wingdings" pitchFamily="2" charset="2"/>
              <a:buChar char="Ø"/>
            </a:pPr>
            <a:r>
              <a:rPr lang="fr-FR" sz="9600" b="1" dirty="0" err="1"/>
              <a:t>Beneficiar</a:t>
            </a:r>
            <a:r>
              <a:rPr lang="fr-FR" sz="9600" b="1" dirty="0"/>
              <a:t> : </a:t>
            </a:r>
            <a:r>
              <a:rPr lang="fr-FR" sz="9600" dirty="0"/>
              <a:t>COLEGIUL TEHNIC APULUM, ALBA IULIA</a:t>
            </a:r>
            <a:endParaRPr lang="en-US" sz="9600" dirty="0"/>
          </a:p>
          <a:p>
            <a:pPr algn="just">
              <a:buFont typeface="Wingdings" pitchFamily="2" charset="2"/>
              <a:buChar char="Ø"/>
            </a:pPr>
            <a:r>
              <a:rPr lang="ro-RO" sz="9600" b="1" dirty="0"/>
              <a:t>Parteneri </a:t>
            </a:r>
            <a:r>
              <a:rPr lang="ro-RO" sz="9600" dirty="0"/>
              <a:t>: 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9600" dirty="0"/>
              <a:t>UNIVERSAL MOBILITY SL, SPANIA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9600" dirty="0"/>
              <a:t>L' ARMARI DE FALLERA, VALENCIA, SPANIA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9600" dirty="0"/>
              <a:t>PELUQUERIA Y ESTETICA FIGUERAS Y DOMINGO, VALENCIA, SPANIA</a:t>
            </a:r>
          </a:p>
          <a:p>
            <a:pPr algn="just">
              <a:buFont typeface="Wingdings" pitchFamily="2" charset="2"/>
              <a:buChar char="Ø"/>
            </a:pPr>
            <a:r>
              <a:rPr lang="ro-RO" sz="9600" b="1" dirty="0"/>
              <a:t>Buget total : </a:t>
            </a:r>
            <a:r>
              <a:rPr lang="en-US" sz="9600" dirty="0"/>
              <a:t>139.000 EUR</a:t>
            </a:r>
            <a:endParaRPr lang="ro-RO" sz="9600" dirty="0"/>
          </a:p>
          <a:p>
            <a:pPr algn="just">
              <a:buFont typeface="Wingdings" pitchFamily="2" charset="2"/>
              <a:buChar char="Ø"/>
            </a:pPr>
            <a:r>
              <a:rPr lang="ro-RO" sz="9600" b="1" dirty="0"/>
              <a:t>Perioada de derulare: </a:t>
            </a:r>
            <a:r>
              <a:rPr lang="en-US" sz="9600" dirty="0"/>
              <a:t>2</a:t>
            </a:r>
            <a:r>
              <a:rPr lang="ro-RO" sz="9600" dirty="0"/>
              <a:t>3</a:t>
            </a:r>
            <a:r>
              <a:rPr lang="en-US" sz="9600" dirty="0"/>
              <a:t> luni, </a:t>
            </a:r>
            <a:r>
              <a:rPr lang="ro-RO" sz="9600" dirty="0"/>
              <a:t>î</a:t>
            </a:r>
            <a:r>
              <a:rPr lang="en-US" sz="9600" dirty="0"/>
              <a:t>ntre 16/10/2019 </a:t>
            </a:r>
            <a:r>
              <a:rPr lang="ro-RO" sz="9600" dirty="0"/>
              <a:t>ș</a:t>
            </a:r>
            <a:r>
              <a:rPr lang="en-US" sz="9600" dirty="0" err="1"/>
              <a:t>i</a:t>
            </a:r>
            <a:r>
              <a:rPr lang="en-US" sz="9600" dirty="0"/>
              <a:t> 15/09/2021</a:t>
            </a:r>
            <a:endParaRPr lang="ro-RO" sz="9600" dirty="0"/>
          </a:p>
          <a:p>
            <a:pPr algn="just">
              <a:buFont typeface="Wingdings" pitchFamily="2" charset="2"/>
              <a:buChar char="Ø"/>
            </a:pPr>
            <a:r>
              <a:rPr lang="ro-RO" sz="9600" b="1" dirty="0"/>
              <a:t>Echipa de gestiune a proiectului: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9600" dirty="0"/>
              <a:t>Responsabil de proiect/Persoana de contact:</a:t>
            </a:r>
            <a:r>
              <a:rPr lang="ro-RO" sz="9600" dirty="0"/>
              <a:t> </a:t>
            </a:r>
            <a:r>
              <a:rPr lang="en-US" sz="9600" dirty="0"/>
              <a:t>prof. Com</a:t>
            </a:r>
            <a:r>
              <a:rPr lang="ro-RO" sz="9600" dirty="0"/>
              <a:t>ș</a:t>
            </a:r>
            <a:r>
              <a:rPr lang="en-US" sz="9600" dirty="0"/>
              <a:t>a Ioana Dana</a:t>
            </a:r>
            <a:endParaRPr lang="ro-RO" sz="96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9600" dirty="0"/>
              <a:t>Responsabil pentru formare profesional</a:t>
            </a:r>
            <a:r>
              <a:rPr lang="ro-RO" sz="9600" dirty="0"/>
              <a:t>ă</a:t>
            </a:r>
            <a:r>
              <a:rPr lang="en-US" sz="9600" dirty="0"/>
              <a:t>: prof. D</a:t>
            </a:r>
            <a:r>
              <a:rPr lang="ro-RO" sz="9600" dirty="0"/>
              <a:t>ă</a:t>
            </a:r>
            <a:r>
              <a:rPr lang="en-US" sz="9600" dirty="0"/>
              <a:t>escu Nicoleta</a:t>
            </a:r>
            <a:endParaRPr lang="ro-RO" sz="96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prstClr val="black"/>
                </a:solidFill>
              </a:rPr>
              <a:t>Responsabil cu baza de date Mobility Tool:  prof. Uritescu Dana</a:t>
            </a:r>
            <a:endParaRPr lang="ro-RO" sz="9600" dirty="0">
              <a:solidFill>
                <a:prstClr val="black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9600" dirty="0">
                <a:solidFill>
                  <a:prstClr val="black"/>
                </a:solidFill>
              </a:rPr>
              <a:t>Responsabil diseminare: prof. Rusu Elena</a:t>
            </a:r>
            <a:endParaRPr lang="ro-RO" sz="9600" dirty="0">
              <a:solidFill>
                <a:prstClr val="black"/>
              </a:solidFill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9600" dirty="0"/>
              <a:t>Responsabil financiar: Olelei Flavius</a:t>
            </a:r>
          </a:p>
          <a:p>
            <a:pPr marL="0" indent="0" algn="just">
              <a:buNone/>
            </a:pPr>
            <a:endParaRPr lang="ro-RO" sz="9600" dirty="0"/>
          </a:p>
          <a:p>
            <a:pPr algn="just">
              <a:buFont typeface="Wingdings" pitchFamily="2" charset="2"/>
              <a:buChar char="Ø"/>
            </a:pPr>
            <a:endParaRPr lang="ro-RO" sz="9600" dirty="0"/>
          </a:p>
          <a:p>
            <a:pPr marL="0" indent="0">
              <a:buNone/>
            </a:pP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1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E0D4B8-9723-4DBF-A643-8A2A9054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160" y="1268759"/>
            <a:ext cx="8229600" cy="1143000"/>
          </a:xfrm>
        </p:spPr>
        <p:txBody>
          <a:bodyPr/>
          <a:lstStyle/>
          <a:p>
            <a:r>
              <a:rPr lang="ro-RO" b="1" dirty="0"/>
              <a:t>SCOPUL </a:t>
            </a:r>
            <a:r>
              <a:rPr lang="ro-RO" b="1" dirty="0" smtClean="0"/>
              <a:t>PROIECTULUI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DC8464-99B8-4F13-8874-1B0440B8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92" y="2780928"/>
            <a:ext cx="8229600" cy="237626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0" i="0" u="none" strike="noStrike" baseline="0" dirty="0">
                <a:latin typeface="FreeSans"/>
              </a:rPr>
              <a:t>Facilitarea accesului absolventilor pe piata locurilor de munca, printr-o mai buna adaptare la</a:t>
            </a:r>
            <a:r>
              <a:rPr lang="ro-RO" sz="3200" b="0" i="0" u="none" strike="noStrike" baseline="0" dirty="0">
                <a:latin typeface="FreeSans"/>
              </a:rPr>
              <a:t> </a:t>
            </a:r>
            <a:r>
              <a:rPr lang="it-IT" sz="3200" b="0" i="0" u="none" strike="noStrike" baseline="0" dirty="0">
                <a:latin typeface="FreeSans"/>
              </a:rPr>
              <a:t>cerintele institutiilor specializate in Artele </a:t>
            </a:r>
            <a:r>
              <a:rPr lang="ro-RO" sz="3200" b="0" i="0" u="none" strike="noStrike" baseline="0" dirty="0" smtClean="0">
                <a:latin typeface="FreeSans"/>
              </a:rPr>
              <a:t>S</a:t>
            </a:r>
            <a:r>
              <a:rPr lang="it-IT" sz="3200" b="0" i="0" u="none" strike="noStrike" baseline="0" dirty="0" smtClean="0">
                <a:latin typeface="FreeSans"/>
              </a:rPr>
              <a:t>pectacolului </a:t>
            </a:r>
            <a:r>
              <a:rPr lang="it-IT" sz="3200" b="0" i="0" u="none" strike="noStrike" baseline="0" dirty="0">
                <a:latin typeface="FreeSans"/>
              </a:rPr>
              <a:t>si ale agentilor economici de profil.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7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/>
            </a:r>
            <a:br>
              <a:rPr lang="fr-FR" b="1" dirty="0"/>
            </a:br>
            <a:r>
              <a:rPr lang="fr-FR" sz="3600" b="1" dirty="0"/>
              <a:t>OBIECTIVELE PROIECTULUI</a:t>
            </a:r>
            <a:r>
              <a:rPr lang="ro-RO" sz="3600" b="1" dirty="0"/>
              <a:t>: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85800" y="1988840"/>
            <a:ext cx="7772400" cy="3600400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sz="3200" b="1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Obiectivele </a:t>
            </a:r>
            <a:r>
              <a:rPr lang="en-US" sz="3200" b="1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generale</a:t>
            </a:r>
            <a:endParaRPr lang="en-US" sz="3200" b="1" i="0" u="none" strike="noStrike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OG1 Cresterea nivelului de competenta in domeniile de pregatire profesionala ale elevilor: Industrie</a:t>
            </a:r>
            <a:r>
              <a:rPr lang="ro-RO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textila si pielarie si Estetica si igiena corpului omenesc, pentru reducerea abandonului scolar si</a:t>
            </a:r>
            <a:r>
              <a:rPr lang="ro-RO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facilitarea insertiei pe piata muncii;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OG2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Cresterea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nivelului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adaptabilitate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ofertei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educationale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scolii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cerintele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dezvoltarii</a:t>
            </a:r>
            <a:r>
              <a:rPr lang="ro-RO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regionale si locale in Regiunea CENTRU, judetul Alba, municipiul Alba Iulia prin imbunatatirea</a:t>
            </a:r>
            <a:r>
              <a:rPr lang="ro-RO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nivelului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competenta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</a:t>
            </a:r>
            <a:r>
              <a:rPr lang="ro-RO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i="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profesorilor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o-RO" sz="3200" b="0" i="0" u="none" strike="noStrike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1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36B67107-C1D7-4819-ABB6-F0E50C039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08153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200" b="1" i="0" u="none" strike="noStrike" baseline="0" dirty="0"/>
              <a:t>Obiectivele </a:t>
            </a:r>
            <a:r>
              <a:rPr lang="en-US" sz="2200" b="1" i="0" u="none" strike="noStrike" baseline="0" dirty="0" err="1"/>
              <a:t>specifice</a:t>
            </a:r>
            <a:endParaRPr lang="en-US" sz="2200" b="1" i="0" u="none" strike="noStrike" baseline="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0" i="0" u="none" strike="noStrike" baseline="0" dirty="0"/>
              <a:t>OS1 Cresterea nivelului de creativitate prin pregatire profesionala aplicata pentru </a:t>
            </a:r>
            <a:r>
              <a:rPr lang="ro-RO" sz="2200" b="0" i="0" u="none" strike="noStrike" baseline="0" dirty="0"/>
              <a:t>20</a:t>
            </a:r>
            <a:r>
              <a:rPr lang="it-IT" sz="2200" b="0" i="0" u="none" strike="noStrike" baseline="0" dirty="0"/>
              <a:t> stagiari, prin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activitati practice in companii din Spania/Valencia, pentru DPP Industrie textila si pielarie, CP</a:t>
            </a:r>
            <a:r>
              <a:rPr lang="ro-RO" sz="2200" b="0" i="0" u="none" strike="noStrike" baseline="0" dirty="0"/>
              <a:t> </a:t>
            </a:r>
            <a:r>
              <a:rPr lang="en-US" sz="2200" b="0" i="0" u="none" strike="noStrike" baseline="0" dirty="0" err="1"/>
              <a:t>Tehnician</a:t>
            </a:r>
            <a:r>
              <a:rPr lang="en-US" sz="2200" b="0" i="0" u="none" strike="noStrike" baseline="0" dirty="0"/>
              <a:t> designer </a:t>
            </a:r>
            <a:r>
              <a:rPr lang="en-US" sz="2200" b="0" i="0" u="none" strike="noStrike" baseline="0" dirty="0" err="1"/>
              <a:t>vestimentar</a:t>
            </a:r>
            <a:r>
              <a:rPr lang="en-US" sz="2200" b="0" i="0" u="none" strike="noStrike" baseline="0" dirty="0"/>
              <a:t>/Nivel 4, </a:t>
            </a:r>
            <a:r>
              <a:rPr lang="en-US" sz="2200" b="0" i="0" u="none" strike="noStrike" baseline="0" dirty="0" err="1"/>
              <a:t>prin</a:t>
            </a:r>
            <a:r>
              <a:rPr lang="en-US" sz="2200" b="0" i="0" u="none" strike="noStrike" baseline="0" dirty="0"/>
              <a:t> </a:t>
            </a:r>
            <a:r>
              <a:rPr lang="ro-RO" sz="2200" b="0" i="0" u="none" strike="noStrike" baseline="0" dirty="0"/>
              <a:t>2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fluxuri</a:t>
            </a:r>
            <a:r>
              <a:rPr lang="en-US" sz="2200" b="0" i="0" u="none" strike="noStrike" baseline="0" dirty="0"/>
              <a:t> cu 1</a:t>
            </a:r>
            <a:r>
              <a:rPr lang="ro-RO" sz="2200" b="0" i="0" u="none" strike="noStrike" baseline="0" dirty="0"/>
              <a:t>0 </a:t>
            </a:r>
            <a:r>
              <a:rPr lang="en-US" sz="2200" b="0" i="0" u="none" strike="noStrike" baseline="0" dirty="0" err="1"/>
              <a:t>stagiari</a:t>
            </a:r>
            <a:r>
              <a:rPr lang="en-US" sz="2200" b="0" i="0" u="none" strike="noStrike" baseline="0" dirty="0"/>
              <a:t>/flux, cu </a:t>
            </a:r>
            <a:r>
              <a:rPr lang="en-US" sz="2200" b="0" i="0" u="none" strike="noStrike" baseline="0" dirty="0" err="1"/>
              <a:t>durata</a:t>
            </a:r>
            <a:r>
              <a:rPr lang="en-US" sz="2200" b="0" i="0" u="none" strike="noStrike" baseline="0" dirty="0"/>
              <a:t> de 12 de </a:t>
            </a:r>
            <a:r>
              <a:rPr lang="en-US" sz="2200" b="0" i="0" u="none" strike="noStrike" baseline="0" dirty="0" err="1"/>
              <a:t>zile</a:t>
            </a:r>
            <a:r>
              <a:rPr lang="ro-RO" sz="2200" dirty="0"/>
              <a:t> </a:t>
            </a:r>
            <a:r>
              <a:rPr lang="it-IT" sz="2200" b="0" i="0" u="none" strike="noStrike" baseline="0" dirty="0"/>
              <a:t>fiecare, 2 zile de calatorie si cu </a:t>
            </a:r>
            <a:r>
              <a:rPr lang="ro-RO" sz="2200" b="0" i="0" u="none" strike="noStrike" baseline="0" dirty="0"/>
              <a:t>2</a:t>
            </a:r>
            <a:r>
              <a:rPr lang="it-IT" sz="2200" b="0" i="0" u="none" strike="noStrike" baseline="0" dirty="0"/>
              <a:t> profesori insotitori.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0" i="0" u="none" strike="noStrike" baseline="0" dirty="0"/>
              <a:t>OS2 Cresterea nivelului de creativitate prin pregatire profesionala aplicata pentru </a:t>
            </a:r>
            <a:r>
              <a:rPr lang="ro-RO" sz="2200" b="0" i="0" u="none" strike="noStrike" baseline="0" dirty="0"/>
              <a:t>30</a:t>
            </a:r>
            <a:r>
              <a:rPr lang="it-IT" sz="2200" b="0" i="0" u="none" strike="noStrike" baseline="0" dirty="0"/>
              <a:t> stagiari, prin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activitati practice in companii din Spania/Valencia, pentru DPP Estetica si igiena corpului omenesc,</a:t>
            </a:r>
            <a:r>
              <a:rPr lang="ro-RO" sz="2200" b="0" i="0" u="none" strike="noStrike" baseline="0" dirty="0"/>
              <a:t> </a:t>
            </a:r>
            <a:r>
              <a:rPr lang="en-US" sz="2200" b="0" i="0" u="none" strike="noStrike" baseline="0" dirty="0"/>
              <a:t>CP </a:t>
            </a:r>
            <a:r>
              <a:rPr lang="en-US" sz="2200" b="0" i="0" u="none" strike="noStrike" baseline="0" dirty="0" err="1"/>
              <a:t>Coafor-stilist</a:t>
            </a:r>
            <a:r>
              <a:rPr lang="en-US" sz="2200" b="0" i="0" u="none" strike="noStrike" baseline="0" dirty="0"/>
              <a:t>/Nivel 4, </a:t>
            </a:r>
            <a:r>
              <a:rPr lang="en-US" sz="2200" b="0" i="0" u="none" strike="noStrike" baseline="0" dirty="0" err="1"/>
              <a:t>prin</a:t>
            </a:r>
            <a:r>
              <a:rPr lang="en-US" sz="2200" b="0" i="0" u="none" strike="noStrike" baseline="0" dirty="0"/>
              <a:t> 3 </a:t>
            </a:r>
            <a:r>
              <a:rPr lang="en-US" sz="2200" b="0" i="0" u="none" strike="noStrike" baseline="0" dirty="0" err="1"/>
              <a:t>fluxuri</a:t>
            </a:r>
            <a:r>
              <a:rPr lang="en-US" sz="2200" b="0" i="0" u="none" strike="noStrike" baseline="0" dirty="0"/>
              <a:t> cu 1</a:t>
            </a:r>
            <a:r>
              <a:rPr lang="ro-RO" sz="2200" b="0" i="0" u="none" strike="noStrike" baseline="0" dirty="0"/>
              <a:t>0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stagiari</a:t>
            </a:r>
            <a:r>
              <a:rPr lang="en-US" sz="2200" b="0" i="0" u="none" strike="noStrike" baseline="0" dirty="0"/>
              <a:t>/flux, cu </a:t>
            </a:r>
            <a:r>
              <a:rPr lang="en-US" sz="2200" b="0" i="0" u="none" strike="noStrike" baseline="0" dirty="0" err="1"/>
              <a:t>durata</a:t>
            </a:r>
            <a:r>
              <a:rPr lang="en-US" sz="2200" b="0" i="0" u="none" strike="noStrike" baseline="0" dirty="0"/>
              <a:t> de 12 de </a:t>
            </a:r>
            <a:r>
              <a:rPr lang="en-US" sz="2200" b="0" i="0" u="none" strike="noStrike" baseline="0" dirty="0" err="1"/>
              <a:t>zile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fiecare</a:t>
            </a:r>
            <a:r>
              <a:rPr lang="en-US" sz="2200" b="0" i="0" u="none" strike="noStrike" baseline="0" dirty="0"/>
              <a:t>, 2 </a:t>
            </a:r>
            <a:r>
              <a:rPr lang="en-US" sz="2200" b="0" i="0" u="none" strike="noStrike" baseline="0" dirty="0" err="1"/>
              <a:t>zile</a:t>
            </a:r>
            <a:r>
              <a:rPr lang="en-US" sz="2200" b="0" i="0" u="none" strike="noStrike" baseline="0" dirty="0"/>
              <a:t> de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calatorie si cu </a:t>
            </a:r>
            <a:r>
              <a:rPr lang="ro-RO" sz="2200" b="0" i="0" u="none" strike="noStrike" baseline="0" dirty="0"/>
              <a:t>3</a:t>
            </a:r>
            <a:r>
              <a:rPr lang="it-IT" sz="2200" b="0" i="0" u="none" strike="noStrike" baseline="0" dirty="0"/>
              <a:t> profesori insotitori.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0" i="0" u="none" strike="noStrike" baseline="0" dirty="0"/>
              <a:t>OS3 </a:t>
            </a:r>
            <a:r>
              <a:rPr lang="en-US" sz="2200" b="0" i="0" u="none" strike="noStrike" baseline="0" dirty="0" err="1"/>
              <a:t>Cresterea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nivelului</a:t>
            </a:r>
            <a:r>
              <a:rPr lang="en-US" sz="2200" b="0" i="0" u="none" strike="noStrike" baseline="0" dirty="0"/>
              <a:t> de </a:t>
            </a:r>
            <a:r>
              <a:rPr lang="en-US" sz="2200" b="0" i="0" u="none" strike="noStrike" baseline="0" dirty="0" err="1"/>
              <a:t>cunostinte</a:t>
            </a:r>
            <a:r>
              <a:rPr lang="en-US" sz="2200" b="0" i="0" u="none" strike="noStrike" baseline="0" dirty="0"/>
              <a:t> de </a:t>
            </a:r>
            <a:r>
              <a:rPr lang="en-US" sz="2200" b="0" i="0" u="none" strike="noStrike" baseline="0" dirty="0" err="1"/>
              <a:t>specialitate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si</a:t>
            </a:r>
            <a:r>
              <a:rPr lang="en-US" sz="2200" b="0" i="0" u="none" strike="noStrike" baseline="0" dirty="0"/>
              <a:t> </a:t>
            </a:r>
            <a:r>
              <a:rPr lang="en-US" sz="2200" b="0" i="0" u="none" strike="noStrike" baseline="0" dirty="0" err="1"/>
              <a:t>pedagogice</a:t>
            </a:r>
            <a:r>
              <a:rPr lang="en-US" sz="2200" b="0" i="0" u="none" strike="noStrike" baseline="0" dirty="0"/>
              <a:t> pentru 6 cadre </a:t>
            </a:r>
            <a:r>
              <a:rPr lang="en-US" sz="2200" b="0" i="0" u="none" strike="noStrike" baseline="0" dirty="0" err="1"/>
              <a:t>didactice</a:t>
            </a:r>
            <a:r>
              <a:rPr lang="en-US" sz="2200" b="0" i="0" u="none" strike="noStrike" baseline="0" dirty="0"/>
              <a:t> VET,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pentru formarea si dezvoltarea competentelor cheie ale elevilor, DPP Industrie textila si pielarie/3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profesori VET si DPP Estetica si igiena corpului omenesc/</a:t>
            </a:r>
            <a:r>
              <a:rPr lang="ro-RO" sz="2200" dirty="0"/>
              <a:t>2</a:t>
            </a:r>
            <a:r>
              <a:rPr lang="it-IT" sz="2200" b="0" i="0" u="none" strike="noStrike" baseline="0" dirty="0"/>
              <a:t> profesori VET, </a:t>
            </a:r>
            <a:r>
              <a:rPr lang="ro-RO" sz="2200" b="0" i="0" u="none" strike="noStrike" baseline="0" dirty="0"/>
              <a:t>precum si un profesor </a:t>
            </a:r>
            <a:r>
              <a:rPr lang="it-IT" sz="2200" b="0" i="0" u="none" strike="noStrike" baseline="0" dirty="0"/>
              <a:t>cu specializare în domeniul TIC,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intr-o perioada de 12 zile</a:t>
            </a:r>
            <a:r>
              <a:rPr lang="ro-RO" sz="2200" b="0" i="0" u="none" strike="noStrike" baseline="0" dirty="0"/>
              <a:t> </a:t>
            </a:r>
            <a:r>
              <a:rPr lang="it-IT" sz="2200" b="0" i="0" u="none" strike="noStrike" baseline="0" dirty="0"/>
              <a:t>mobilitate, cu 2 zile de calatorie in Spania/Valencia.</a:t>
            </a:r>
          </a:p>
        </p:txBody>
      </p:sp>
    </p:spTree>
    <p:extLst>
      <p:ext uri="{BB962C8B-B14F-4D97-AF65-F5344CB8AC3E}">
        <p14:creationId xmlns:p14="http://schemas.microsoft.com/office/powerpoint/2010/main" val="2388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DEBA33-26BD-4184-87CF-40EBEE2F3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/>
              <a:t>PROFIL GRUP ȚINTĂ</a:t>
            </a:r>
            <a:r>
              <a:rPr lang="ro-RO" sz="3600" dirty="0"/>
              <a:t>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7E0FF9-387A-4A75-944D-67DC26A19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1856" y="1605280"/>
            <a:ext cx="4038600" cy="4525963"/>
          </a:xfrm>
        </p:spPr>
        <p:txBody>
          <a:bodyPr/>
          <a:lstStyle/>
          <a:p>
            <a:pPr marL="0" indent="0" algn="l">
              <a:buNone/>
            </a:pPr>
            <a:endParaRPr lang="en-US" sz="1800" b="0" i="0" u="none" strike="noStrike" baseline="0" dirty="0">
              <a:latin typeface="FreeSans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0" i="0" u="none" strike="noStrike" baseline="0" dirty="0"/>
              <a:t>A1. Formabili VET, </a:t>
            </a:r>
            <a:r>
              <a:rPr lang="ro-RO" sz="2400" b="0" i="0" u="none" strike="noStrike" baseline="0" dirty="0"/>
              <a:t>50</a:t>
            </a:r>
            <a:r>
              <a:rPr lang="it-IT" sz="2400" b="0" i="0" u="none" strike="noStrike" baseline="0" dirty="0"/>
              <a:t> elevi, clasa a XI-a, pentru calificare prin mobilitate europeana </a:t>
            </a:r>
            <a:endParaRPr lang="ro-RO" sz="2400" b="0" i="0" u="none" strike="noStrike" baseline="0" dirty="0"/>
          </a:p>
          <a:p>
            <a:pPr marL="0" indent="0" algn="just">
              <a:buNone/>
            </a:pPr>
            <a:r>
              <a:rPr lang="ro-RO" sz="2400" dirty="0"/>
              <a:t>       </a:t>
            </a:r>
            <a:r>
              <a:rPr lang="it-IT" sz="2400" b="0" i="0" u="none" strike="noStrike" baseline="0" dirty="0"/>
              <a:t>-</a:t>
            </a:r>
            <a:r>
              <a:rPr lang="ro-RO" sz="2400" b="0" i="0" u="none" strike="noStrike" baseline="0" dirty="0"/>
              <a:t> </a:t>
            </a:r>
            <a:r>
              <a:rPr lang="it-IT" sz="2400" b="0" i="0" u="none" strike="noStrike" baseline="0" dirty="0"/>
              <a:t>2</a:t>
            </a:r>
            <a:r>
              <a:rPr lang="ro-RO" sz="2400" b="0" i="0" u="none" strike="noStrike" baseline="0" dirty="0"/>
              <a:t>0</a:t>
            </a:r>
            <a:r>
              <a:rPr lang="it-IT" sz="2400" b="0" i="0" u="none" strike="noStrike" baseline="0" dirty="0"/>
              <a:t> elevi CP</a:t>
            </a:r>
            <a:r>
              <a:rPr lang="ro-RO" sz="2400" b="0" i="0" u="none" strike="noStrike" baseline="0" dirty="0"/>
              <a:t> </a:t>
            </a:r>
            <a:r>
              <a:rPr lang="en-US" sz="2400" b="0" i="0" u="none" strike="noStrike" baseline="0" dirty="0" err="1"/>
              <a:t>Tehnnician</a:t>
            </a:r>
            <a:r>
              <a:rPr lang="en-US" sz="2400" b="0" i="0" u="none" strike="noStrike" baseline="0" dirty="0"/>
              <a:t> </a:t>
            </a:r>
            <a:r>
              <a:rPr lang="ro-RO" sz="2400" b="0" i="0" u="none" strike="noStrike" baseline="0" dirty="0"/>
              <a:t>   </a:t>
            </a:r>
          </a:p>
          <a:p>
            <a:pPr marL="0" indent="0" algn="just">
              <a:buNone/>
            </a:pPr>
            <a:r>
              <a:rPr lang="ro-RO" sz="2400" dirty="0"/>
              <a:t>         </a:t>
            </a:r>
            <a:r>
              <a:rPr lang="ro-RO" sz="2400" b="0" i="0" u="none" strike="noStrike" baseline="0" dirty="0"/>
              <a:t>D</a:t>
            </a:r>
            <a:r>
              <a:rPr lang="en-US" sz="2400" b="0" i="0" u="none" strike="noStrike" baseline="0" dirty="0" err="1"/>
              <a:t>esigner</a:t>
            </a:r>
            <a:r>
              <a:rPr lang="ro-RO" sz="2400" dirty="0"/>
              <a:t> V</a:t>
            </a:r>
            <a:r>
              <a:rPr lang="en-US" sz="2400" b="0" i="0" u="none" strike="noStrike" baseline="0" dirty="0" err="1"/>
              <a:t>estimentar</a:t>
            </a:r>
            <a:r>
              <a:rPr lang="ro-RO" sz="2400" b="0" i="0" u="none" strike="noStrike" baseline="0" dirty="0"/>
              <a:t> </a:t>
            </a:r>
            <a:r>
              <a:rPr lang="en-US" sz="2400" b="0" i="0" u="none" strike="noStrike" baseline="0" dirty="0"/>
              <a:t>/</a:t>
            </a:r>
            <a:r>
              <a:rPr lang="ro-RO" sz="2400" b="0" i="0" u="none" strike="noStrike" baseline="0" dirty="0"/>
              <a:t>  </a:t>
            </a:r>
          </a:p>
          <a:p>
            <a:pPr marL="0" indent="0" algn="just">
              <a:buNone/>
            </a:pPr>
            <a:r>
              <a:rPr lang="ro-RO" sz="2400" dirty="0"/>
              <a:t>         </a:t>
            </a:r>
            <a:r>
              <a:rPr lang="en-US" sz="2400" b="0" i="0" u="none" strike="noStrike" baseline="0" dirty="0"/>
              <a:t>Nivel 4</a:t>
            </a:r>
            <a:endParaRPr lang="ro-RO" sz="2400" dirty="0"/>
          </a:p>
          <a:p>
            <a:pPr marL="0" indent="0" algn="just">
              <a:buNone/>
            </a:pPr>
            <a:r>
              <a:rPr lang="ro-RO" sz="2400" b="0" i="0" u="none" strike="noStrike" baseline="0" dirty="0"/>
              <a:t>       - 30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elevi</a:t>
            </a:r>
            <a:r>
              <a:rPr lang="en-US" sz="2400" b="0" i="0" u="none" strike="noStrike" baseline="0" dirty="0"/>
              <a:t> CP </a:t>
            </a:r>
            <a:r>
              <a:rPr lang="en-US" sz="2400" b="0" i="0" u="none" strike="noStrike" baseline="0" dirty="0" err="1"/>
              <a:t>Coafor</a:t>
            </a:r>
            <a:r>
              <a:rPr lang="ro-RO" sz="2400" dirty="0"/>
              <a:t> </a:t>
            </a:r>
            <a:r>
              <a:rPr lang="en-US" sz="2400" b="0" i="0" u="none" strike="noStrike" baseline="0" dirty="0" err="1"/>
              <a:t>Stilist</a:t>
            </a:r>
            <a:r>
              <a:rPr lang="ro-RO" sz="2400" b="0" i="0" u="none" strike="noStrike" baseline="0" dirty="0"/>
              <a:t> </a:t>
            </a:r>
            <a:r>
              <a:rPr lang="en-US" sz="2400" b="0" i="0" u="none" strike="noStrike" baseline="0" dirty="0"/>
              <a:t>/</a:t>
            </a:r>
            <a:r>
              <a:rPr lang="ro-RO" sz="2400" b="0" i="0" u="none" strike="noStrike" baseline="0" dirty="0"/>
              <a:t>  </a:t>
            </a:r>
          </a:p>
          <a:p>
            <a:pPr marL="0" indent="0" algn="just">
              <a:buNone/>
            </a:pPr>
            <a:r>
              <a:rPr lang="ro-RO" sz="2400" dirty="0"/>
              <a:t>         </a:t>
            </a:r>
            <a:r>
              <a:rPr lang="en-US" sz="2400" b="0" i="0" u="none" strike="noStrike" baseline="0" dirty="0"/>
              <a:t>Nivel 4</a:t>
            </a:r>
            <a:endParaRPr lang="ro-RO" sz="2400" b="0" i="0" u="none" strike="noStrike" baseline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3875B3A-55A7-45E4-AD6A-637E3C5E57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endParaRPr lang="ro-RO" sz="2000" b="0" i="0" u="none" strike="noStrike" baseline="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0" i="0" u="none" strike="noStrike" baseline="0" dirty="0"/>
              <a:t>A5. 6 profesori cu specializare in domeniile specifice proiectului: Industrie textil</a:t>
            </a:r>
            <a:r>
              <a:rPr lang="ro-RO" sz="2400" b="0" i="0" u="none" strike="noStrike" baseline="0" dirty="0"/>
              <a:t>ă</a:t>
            </a:r>
            <a:r>
              <a:rPr lang="it-IT" sz="2400" b="0" i="0" u="none" strike="noStrike" baseline="0" dirty="0"/>
              <a:t> si pielarie</a:t>
            </a:r>
            <a:r>
              <a:rPr lang="ro-RO" sz="2400" b="0" i="0" u="none" strike="noStrike" baseline="0" dirty="0"/>
              <a:t>, </a:t>
            </a:r>
            <a:r>
              <a:rPr lang="it-IT" sz="2400" b="0" i="0" u="none" strike="noStrike" baseline="0" dirty="0"/>
              <a:t>Estetica</a:t>
            </a:r>
            <a:r>
              <a:rPr lang="ro-RO" sz="2400" b="0" i="0" u="none" strike="noStrike" baseline="0" dirty="0"/>
              <a:t> </a:t>
            </a:r>
            <a:r>
              <a:rPr lang="en-US" sz="2400" b="0" i="0" u="none" strike="noStrike" baseline="0" dirty="0" err="1"/>
              <a:t>si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igiena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corpului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omenesc</a:t>
            </a:r>
            <a:r>
              <a:rPr lang="ro-RO" sz="2400" dirty="0"/>
              <a:t>, TIC.</a:t>
            </a:r>
          </a:p>
          <a:p>
            <a:pPr marL="0" indent="0" algn="just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8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86BDEA6E-CB04-4644-8059-218E46831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TIPURI DE ACTIVITĂȚI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FD4BAD-5E4D-4E38-90FC-BAD5E94CC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1009" y="1700808"/>
            <a:ext cx="4038600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i="0" u="none" strike="noStrike" baseline="0" dirty="0"/>
              <a:t>Activitatile proiectului: </a:t>
            </a:r>
            <a:endParaRPr lang="ro-RO" sz="2000" b="1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 err="1"/>
              <a:t>Managementul</a:t>
            </a:r>
            <a:r>
              <a:rPr lang="en-US" sz="2000" b="0" i="0" u="none" strike="noStrike" baseline="0" dirty="0"/>
              <a:t> proiectului</a:t>
            </a:r>
            <a:endParaRPr lang="ro-RO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 err="1"/>
              <a:t>Selectie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smtClean="0"/>
              <a:t>participant</a:t>
            </a:r>
            <a:r>
              <a:rPr lang="ro-RO" sz="2000" b="0" i="0" u="none" strike="noStrike" baseline="0" dirty="0" smtClean="0"/>
              <a:t>i</a:t>
            </a:r>
            <a:endParaRPr lang="ro-RO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b="0" i="0" u="none" strike="noStrike" baseline="0" dirty="0" err="1"/>
              <a:t>Pregatire</a:t>
            </a:r>
            <a:r>
              <a:rPr lang="en-US" sz="2000" b="0" i="0" u="none" strike="noStrike" baseline="0" dirty="0"/>
              <a:t> </a:t>
            </a:r>
            <a:r>
              <a:rPr lang="en-US" sz="2000" b="0" i="0" u="none" strike="noStrike" baseline="0" dirty="0" smtClean="0"/>
              <a:t>participant</a:t>
            </a:r>
            <a:r>
              <a:rPr lang="ro-RO" sz="2000" b="0" i="0" u="none" strike="noStrike" baseline="0" dirty="0" smtClean="0"/>
              <a:t>i (5 module de</a:t>
            </a:r>
            <a:r>
              <a:rPr lang="ro-RO" sz="2000" b="0" i="0" u="none" strike="noStrike" dirty="0" smtClean="0"/>
              <a:t> pregătire</a:t>
            </a:r>
            <a:r>
              <a:rPr lang="ro-RO" sz="2000" b="0" i="0" u="none" strike="noStrike" baseline="0" dirty="0" smtClean="0"/>
              <a:t>)</a:t>
            </a:r>
            <a:endParaRPr lang="ro-RO" sz="20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Derulare mobilitate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Monitorizare proiect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Diseminare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Evaluarea proiect</a:t>
            </a:r>
            <a:endParaRPr lang="ro-RO" sz="2000" b="0" i="0" u="none" strike="noStrike" baseline="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2000" b="0" i="0" u="none" strike="noStrike" baseline="0" dirty="0"/>
              <a:t>Raportare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FC37F265-CBC8-43F7-9E10-31DD20DA2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5072" y="1700808"/>
            <a:ext cx="4038600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i="0" u="none" strike="noStrike" baseline="0" dirty="0" err="1"/>
              <a:t>Activitatile</a:t>
            </a:r>
            <a:r>
              <a:rPr lang="en-US" sz="2000" b="1" i="0" u="none" strike="noStrike" baseline="0" dirty="0"/>
              <a:t> </a:t>
            </a:r>
            <a:r>
              <a:rPr lang="ro-RO" sz="2000" b="1" dirty="0" smtClean="0"/>
              <a:t>de</a:t>
            </a:r>
            <a:r>
              <a:rPr lang="en-US" sz="2000" b="1" i="0" u="none" strike="noStrike" baseline="0" dirty="0" smtClean="0"/>
              <a:t> </a:t>
            </a:r>
            <a:r>
              <a:rPr lang="en-US" sz="2000" b="1" i="0" u="none" strike="noStrike" baseline="0" dirty="0"/>
              <a:t>mobilitate: </a:t>
            </a:r>
            <a:endParaRPr lang="ro-RO" sz="2000" b="1" i="0" u="none" strike="noStrike" baseline="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400" b="1" i="0" u="none" strike="noStrike" baseline="0" dirty="0"/>
              <a:t>A1 Short-term mobility of VET learners </a:t>
            </a:r>
            <a:endParaRPr lang="ro-RO" sz="1400" b="1" dirty="0"/>
          </a:p>
          <a:p>
            <a:pPr marL="0" indent="0" algn="just">
              <a:buNone/>
            </a:pPr>
            <a:r>
              <a:rPr lang="ro-RO" sz="1400" dirty="0"/>
              <a:t> </a:t>
            </a:r>
            <a:r>
              <a:rPr lang="ro-RO" sz="1400" dirty="0" smtClean="0"/>
              <a:t>      - 20</a:t>
            </a:r>
            <a:r>
              <a:rPr lang="it-IT" sz="1400" dirty="0" smtClean="0"/>
              <a:t> stagiari/1</a:t>
            </a:r>
            <a:r>
              <a:rPr lang="ro-RO" sz="1400" dirty="0" smtClean="0"/>
              <a:t>0</a:t>
            </a:r>
            <a:r>
              <a:rPr lang="it-IT" sz="1400" dirty="0" smtClean="0"/>
              <a:t>/flux</a:t>
            </a:r>
            <a:r>
              <a:rPr lang="it-IT" sz="1400" dirty="0"/>
              <a:t>, </a:t>
            </a:r>
            <a:r>
              <a:rPr lang="ro-RO" sz="1400" dirty="0" smtClean="0"/>
              <a:t>2</a:t>
            </a:r>
            <a:r>
              <a:rPr lang="it-IT" sz="1400" dirty="0" smtClean="0"/>
              <a:t> </a:t>
            </a:r>
            <a:r>
              <a:rPr lang="it-IT" sz="1400" dirty="0"/>
              <a:t>fluxuri/12 zile/flux/2 zile </a:t>
            </a:r>
            <a:r>
              <a:rPr lang="it-IT" sz="1400" dirty="0" smtClean="0"/>
              <a:t>calatorie/</a:t>
            </a:r>
            <a:r>
              <a:rPr lang="ro-RO" sz="1400" dirty="0" smtClean="0"/>
              <a:t>2</a:t>
            </a:r>
            <a:r>
              <a:rPr lang="it-IT" sz="1400" dirty="0" smtClean="0"/>
              <a:t> </a:t>
            </a:r>
            <a:r>
              <a:rPr lang="it-IT" sz="1400" dirty="0"/>
              <a:t>profesori insotitori Valencia/6 ore/zi/ </a:t>
            </a:r>
            <a:r>
              <a:rPr lang="it-IT" sz="1400" dirty="0" smtClean="0"/>
              <a:t>CP</a:t>
            </a:r>
            <a:r>
              <a:rPr lang="ro-RO" sz="1400" dirty="0" smtClean="0"/>
              <a:t> Tehnnician </a:t>
            </a:r>
            <a:r>
              <a:rPr lang="ro-RO" sz="1400" dirty="0"/>
              <a:t>designer vestimentar/Nivel </a:t>
            </a:r>
            <a:r>
              <a:rPr lang="ro-RO" sz="1400" dirty="0" smtClean="0"/>
              <a:t>4/DPP Industrie </a:t>
            </a:r>
            <a:r>
              <a:rPr lang="ro-RO" sz="1400" dirty="0"/>
              <a:t>textila si </a:t>
            </a:r>
            <a:r>
              <a:rPr lang="ro-RO" sz="1400" dirty="0" smtClean="0"/>
              <a:t>pielarie. Mobilitatea </a:t>
            </a:r>
            <a:r>
              <a:rPr lang="ro-RO" sz="1400" dirty="0"/>
              <a:t>este asigurata cu participarea partenerilor din Valencia/ Spania - Universal </a:t>
            </a:r>
            <a:r>
              <a:rPr lang="ro-RO" sz="1400" dirty="0" err="1" smtClean="0"/>
              <a:t>Mobility</a:t>
            </a:r>
            <a:r>
              <a:rPr lang="ro-RO" sz="1400" dirty="0"/>
              <a:t> </a:t>
            </a:r>
            <a:r>
              <a:rPr lang="ro-RO" sz="1400" dirty="0" smtClean="0"/>
              <a:t>SL </a:t>
            </a:r>
            <a:r>
              <a:rPr lang="ro-RO" sz="1400" dirty="0"/>
              <a:t>- </a:t>
            </a:r>
            <a:r>
              <a:rPr lang="ro-RO" sz="1400" dirty="0" err="1"/>
              <a:t>Mobility</a:t>
            </a:r>
            <a:r>
              <a:rPr lang="ro-RO" sz="1400" dirty="0"/>
              <a:t> </a:t>
            </a:r>
            <a:r>
              <a:rPr lang="ro-RO" sz="1400" dirty="0" err="1"/>
              <a:t>Projects</a:t>
            </a:r>
            <a:r>
              <a:rPr lang="ro-RO" sz="1400" dirty="0"/>
              <a:t>, L' </a:t>
            </a:r>
            <a:r>
              <a:rPr lang="ro-RO" sz="1400" dirty="0" err="1"/>
              <a:t>armari</a:t>
            </a:r>
            <a:r>
              <a:rPr lang="ro-RO" sz="1400" dirty="0"/>
              <a:t> de </a:t>
            </a:r>
            <a:r>
              <a:rPr lang="ro-RO" sz="1400" dirty="0" err="1" smtClean="0"/>
              <a:t>fallera</a:t>
            </a:r>
            <a:r>
              <a:rPr lang="ro-RO" sz="1400" dirty="0" smtClean="0"/>
              <a:t>.</a:t>
            </a:r>
            <a:endParaRPr lang="ro-RO" sz="1400" dirty="0"/>
          </a:p>
          <a:p>
            <a:pPr marL="0" indent="0" algn="just">
              <a:buNone/>
            </a:pPr>
            <a:r>
              <a:rPr lang="ro-RO" sz="1400" dirty="0" smtClean="0"/>
              <a:t>       - 30 </a:t>
            </a:r>
            <a:r>
              <a:rPr lang="it-IT" sz="1400" dirty="0" smtClean="0"/>
              <a:t>stagiari/1</a:t>
            </a:r>
            <a:r>
              <a:rPr lang="ro-RO" sz="1400" dirty="0" smtClean="0"/>
              <a:t>0</a:t>
            </a:r>
            <a:r>
              <a:rPr lang="it-IT" sz="1400" dirty="0" smtClean="0"/>
              <a:t>/flux</a:t>
            </a:r>
            <a:r>
              <a:rPr lang="it-IT" sz="1400" dirty="0"/>
              <a:t>, 3 fluxuri/12 zile/flux/2 zile </a:t>
            </a:r>
            <a:r>
              <a:rPr lang="it-IT" sz="1400" dirty="0" smtClean="0"/>
              <a:t>calatorie/</a:t>
            </a:r>
            <a:r>
              <a:rPr lang="ro-RO" sz="1400" dirty="0" smtClean="0"/>
              <a:t>3</a:t>
            </a:r>
            <a:r>
              <a:rPr lang="it-IT" sz="1400" dirty="0" smtClean="0"/>
              <a:t> </a:t>
            </a:r>
            <a:r>
              <a:rPr lang="it-IT" sz="1400" dirty="0"/>
              <a:t>profesori insotitori Valencia/6 </a:t>
            </a:r>
            <a:r>
              <a:rPr lang="it-IT" sz="1400" dirty="0" smtClean="0"/>
              <a:t>ore/zi/CP</a:t>
            </a:r>
            <a:r>
              <a:rPr lang="ro-RO" sz="1400" dirty="0" smtClean="0"/>
              <a:t> Coafor </a:t>
            </a:r>
            <a:r>
              <a:rPr lang="ro-RO" sz="1400" dirty="0"/>
              <a:t>stilist/ Nivel 4/DPP Estetica si igiena corpului </a:t>
            </a:r>
            <a:r>
              <a:rPr lang="ro-RO" sz="1400" dirty="0" smtClean="0"/>
              <a:t>omenesc/</a:t>
            </a:r>
            <a:r>
              <a:rPr lang="ro-RO" sz="1400" dirty="0"/>
              <a:t>. Mobilitatea este asigurata cu participarea partenerilor din Valencia/ Spania - Universal </a:t>
            </a:r>
            <a:r>
              <a:rPr lang="ro-RO" sz="1400" dirty="0" err="1"/>
              <a:t>Mobility</a:t>
            </a:r>
            <a:r>
              <a:rPr lang="ro-RO" sz="1400" dirty="0"/>
              <a:t> SL - </a:t>
            </a:r>
            <a:r>
              <a:rPr lang="ro-RO" sz="1400" dirty="0" err="1"/>
              <a:t>Mobility</a:t>
            </a:r>
            <a:r>
              <a:rPr lang="ro-RO" sz="1400" dirty="0"/>
              <a:t> </a:t>
            </a:r>
            <a:r>
              <a:rPr lang="ro-RO" sz="1400" dirty="0" err="1"/>
              <a:t>Projects</a:t>
            </a:r>
            <a:r>
              <a:rPr lang="ro-RO" sz="1400" dirty="0"/>
              <a:t>, </a:t>
            </a:r>
            <a:r>
              <a:rPr lang="ro-RO" sz="1400" dirty="0" err="1" smtClean="0"/>
              <a:t>Figueras&amp;Domingo</a:t>
            </a:r>
            <a:r>
              <a:rPr lang="ro-RO" sz="1400" dirty="0"/>
              <a:t>.</a:t>
            </a:r>
            <a:endParaRPr lang="ro-RO" sz="1400" b="0" i="0" u="none" strike="noStrike" baseline="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400" b="1" i="0" u="none" strike="noStrike" baseline="0" dirty="0"/>
              <a:t>A5 Staff training </a:t>
            </a:r>
            <a:r>
              <a:rPr lang="en-US" sz="1400" b="1" i="0" u="none" strike="noStrike" baseline="0" dirty="0" smtClean="0"/>
              <a:t>abroad</a:t>
            </a:r>
            <a:endParaRPr lang="ro-RO" sz="1400" b="1" dirty="0" smtClean="0"/>
          </a:p>
          <a:p>
            <a:pPr marL="0" indent="0">
              <a:buNone/>
            </a:pPr>
            <a:r>
              <a:rPr lang="ro-RO" sz="1400" dirty="0" smtClean="0"/>
              <a:t> </a:t>
            </a:r>
            <a:r>
              <a:rPr lang="ro-RO" sz="1400" dirty="0"/>
              <a:t> </a:t>
            </a:r>
            <a:r>
              <a:rPr lang="ro-RO" sz="1400" dirty="0" smtClean="0"/>
              <a:t>     - Job </a:t>
            </a:r>
            <a:r>
              <a:rPr lang="ro-RO" sz="1400" dirty="0" err="1" smtClean="0"/>
              <a:t>shadowing</a:t>
            </a:r>
            <a:r>
              <a:rPr lang="ro-RO" sz="1400" dirty="0" smtClean="0"/>
              <a:t>/1 </a:t>
            </a:r>
            <a:r>
              <a:rPr lang="ro-RO" sz="1400" dirty="0"/>
              <a:t>flux/6 profesori/12 zile/flux/ 2 zile </a:t>
            </a:r>
            <a:r>
              <a:rPr lang="ro-RO" sz="1400" dirty="0" err="1" smtClean="0"/>
              <a:t>calatorie</a:t>
            </a:r>
            <a:r>
              <a:rPr lang="ro-RO" sz="1400" dirty="0" smtClean="0"/>
              <a:t>/Valencia/Spania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399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Short-term mobility of VET </a:t>
            </a:r>
            <a:r>
              <a:rPr lang="en-US" sz="4000" b="1" dirty="0" smtClean="0"/>
              <a:t>learners</a:t>
            </a:r>
            <a:endParaRPr lang="ro-RO" sz="1600" dirty="0"/>
          </a:p>
        </p:txBody>
      </p:sp>
      <p:sp>
        <p:nvSpPr>
          <p:cNvPr id="8" name="Substituent conținut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Ø"/>
            </a:pPr>
            <a:endParaRPr lang="fr-FR" sz="7000" b="1" dirty="0"/>
          </a:p>
          <a:p>
            <a:pPr>
              <a:buFont typeface="Wingdings" pitchFamily="2" charset="2"/>
              <a:buChar char="Ø"/>
            </a:pPr>
            <a:r>
              <a:rPr lang="fr-FR" sz="7000" b="1" dirty="0" err="1"/>
              <a:t>Durata</a:t>
            </a:r>
            <a:r>
              <a:rPr lang="fr-FR" sz="7000" b="1" dirty="0"/>
              <a:t> </a:t>
            </a:r>
            <a:r>
              <a:rPr lang="fr-FR" sz="7000" b="1" dirty="0" err="1"/>
              <a:t>mobilităţii</a:t>
            </a:r>
            <a:r>
              <a:rPr lang="fr-FR" sz="7000" dirty="0"/>
              <a:t>: 12 </a:t>
            </a:r>
            <a:r>
              <a:rPr lang="fr-FR" sz="7000" dirty="0" err="1"/>
              <a:t>zile</a:t>
            </a:r>
            <a:r>
              <a:rPr lang="fr-FR" sz="7000" dirty="0"/>
              <a:t> + 2 </a:t>
            </a:r>
            <a:r>
              <a:rPr lang="fr-FR" sz="7000" dirty="0" err="1"/>
              <a:t>zile</a:t>
            </a:r>
            <a:r>
              <a:rPr lang="fr-FR" sz="7000" dirty="0"/>
              <a:t> de </a:t>
            </a:r>
            <a:r>
              <a:rPr lang="fr-FR" sz="7000" dirty="0" err="1"/>
              <a:t>călătorie</a:t>
            </a:r>
            <a:r>
              <a:rPr lang="fr-FR" sz="7000" dirty="0"/>
              <a:t> </a:t>
            </a:r>
            <a:r>
              <a:rPr lang="fr-FR" sz="7000" dirty="0" err="1"/>
              <a:t>pentru</a:t>
            </a:r>
            <a:r>
              <a:rPr lang="fr-FR" sz="7000" dirty="0"/>
              <a:t> </a:t>
            </a:r>
            <a:r>
              <a:rPr lang="fr-FR" sz="7000" dirty="0" err="1"/>
              <a:t>fiecare</a:t>
            </a:r>
            <a:r>
              <a:rPr lang="fr-FR" sz="7000" dirty="0"/>
              <a:t> flux.</a:t>
            </a:r>
          </a:p>
          <a:p>
            <a:pPr>
              <a:buFont typeface="Wingdings" pitchFamily="2" charset="2"/>
              <a:buChar char="Ø"/>
            </a:pPr>
            <a:endParaRPr lang="en-US" sz="7000" dirty="0"/>
          </a:p>
          <a:p>
            <a:pPr>
              <a:buFont typeface="Wingdings" pitchFamily="2" charset="2"/>
              <a:buChar char="Ø"/>
            </a:pPr>
            <a:r>
              <a:rPr lang="fr-FR" sz="7000" b="1" dirty="0" err="1"/>
              <a:t>Scopul</a:t>
            </a:r>
            <a:r>
              <a:rPr lang="fr-FR" sz="7000" b="1" dirty="0"/>
              <a:t> </a:t>
            </a:r>
            <a:r>
              <a:rPr lang="fr-FR" sz="7000" b="1" dirty="0" err="1"/>
              <a:t>mobilit</a:t>
            </a:r>
            <a:r>
              <a:rPr lang="ro-RO" sz="7000" b="1" dirty="0" err="1"/>
              <a:t>ăț</a:t>
            </a:r>
            <a:r>
              <a:rPr lang="fr-FR" sz="7000" b="1" dirty="0"/>
              <a:t>ii</a:t>
            </a:r>
            <a:r>
              <a:rPr lang="fr-FR" sz="7000" dirty="0"/>
              <a:t> :</a:t>
            </a:r>
          </a:p>
          <a:p>
            <a:pPr marL="457200" lvl="1" indent="0" algn="just">
              <a:buNone/>
            </a:pPr>
            <a:r>
              <a:rPr lang="fr-FR" sz="7000" dirty="0" err="1"/>
              <a:t>Elevii</a:t>
            </a:r>
            <a:r>
              <a:rPr lang="fr-FR" sz="7000" dirty="0"/>
              <a:t> </a:t>
            </a:r>
            <a:r>
              <a:rPr lang="fr-FR" sz="7000" dirty="0" err="1"/>
              <a:t>selectiona</a:t>
            </a:r>
            <a:r>
              <a:rPr lang="ro-RO" sz="7000" dirty="0"/>
              <a:t>ț</a:t>
            </a:r>
            <a:r>
              <a:rPr lang="fr-FR" sz="7000" dirty="0"/>
              <a:t>i vor </a:t>
            </a:r>
            <a:r>
              <a:rPr lang="fr-FR" sz="7000" dirty="0" err="1"/>
              <a:t>avea</a:t>
            </a:r>
            <a:r>
              <a:rPr lang="fr-FR" sz="7000" dirty="0"/>
              <a:t> </a:t>
            </a:r>
            <a:r>
              <a:rPr lang="fr-FR" sz="7000" dirty="0" err="1"/>
              <a:t>capacitatea</a:t>
            </a:r>
            <a:r>
              <a:rPr lang="fr-FR" sz="7000" dirty="0"/>
              <a:t> ca, </a:t>
            </a:r>
            <a:r>
              <a:rPr lang="fr-FR" sz="7000" dirty="0" err="1"/>
              <a:t>pe</a:t>
            </a:r>
            <a:r>
              <a:rPr lang="fr-FR" sz="7000" dirty="0"/>
              <a:t> </a:t>
            </a:r>
            <a:r>
              <a:rPr lang="fr-FR" sz="7000" dirty="0" err="1"/>
              <a:t>baza</a:t>
            </a:r>
            <a:r>
              <a:rPr lang="fr-FR" sz="7000" dirty="0"/>
              <a:t> </a:t>
            </a:r>
            <a:r>
              <a:rPr lang="fr-FR" sz="7000" dirty="0" err="1"/>
              <a:t>preg</a:t>
            </a:r>
            <a:r>
              <a:rPr lang="ro-RO" sz="7000" dirty="0"/>
              <a:t>ă</a:t>
            </a:r>
            <a:r>
              <a:rPr lang="fr-FR" sz="7000" dirty="0" err="1"/>
              <a:t>tirii</a:t>
            </a:r>
            <a:r>
              <a:rPr lang="fr-FR" sz="7000" dirty="0"/>
              <a:t> </a:t>
            </a:r>
            <a:r>
              <a:rPr lang="fr-FR" sz="7000" dirty="0" err="1"/>
              <a:t>pedagogice</a:t>
            </a:r>
            <a:r>
              <a:rPr lang="fr-FR" sz="7000" dirty="0"/>
              <a:t>, </a:t>
            </a:r>
            <a:r>
              <a:rPr lang="fr-FR" sz="7000" dirty="0" err="1"/>
              <a:t>lingvistice</a:t>
            </a:r>
            <a:r>
              <a:rPr lang="fr-FR" sz="7000" dirty="0"/>
              <a:t>, culturale </a:t>
            </a:r>
            <a:r>
              <a:rPr lang="ro-RO" sz="7000" dirty="0"/>
              <a:t>ș</a:t>
            </a:r>
            <a:r>
              <a:rPr lang="fr-FR" sz="7000" dirty="0"/>
              <a:t>i de </a:t>
            </a:r>
            <a:r>
              <a:rPr lang="fr-FR" sz="7000" dirty="0" err="1"/>
              <a:t>specialitate</a:t>
            </a:r>
            <a:r>
              <a:rPr lang="fr-FR" sz="7000" dirty="0"/>
              <a:t>, </a:t>
            </a:r>
            <a:r>
              <a:rPr lang="fr-FR" sz="7000" dirty="0" err="1"/>
              <a:t>prin</a:t>
            </a:r>
            <a:r>
              <a:rPr lang="fr-FR" sz="7000" dirty="0"/>
              <a:t> </a:t>
            </a:r>
            <a:r>
              <a:rPr lang="fr-FR" sz="7000" dirty="0" err="1"/>
              <a:t>competen</a:t>
            </a:r>
            <a:r>
              <a:rPr lang="ro-RO" sz="7000" dirty="0"/>
              <a:t>ț</a:t>
            </a:r>
            <a:r>
              <a:rPr lang="fr-FR" sz="7000" dirty="0" err="1"/>
              <a:t>ele</a:t>
            </a:r>
            <a:r>
              <a:rPr lang="fr-FR" sz="7000" dirty="0"/>
              <a:t> </a:t>
            </a:r>
            <a:r>
              <a:rPr lang="fr-FR" sz="7000" dirty="0" err="1"/>
              <a:t>dob</a:t>
            </a:r>
            <a:r>
              <a:rPr lang="ro-RO" sz="7000" dirty="0"/>
              <a:t>â</a:t>
            </a:r>
            <a:r>
              <a:rPr lang="fr-FR" sz="7000" dirty="0" err="1"/>
              <a:t>ndite</a:t>
            </a:r>
            <a:r>
              <a:rPr lang="fr-FR" sz="7000" dirty="0"/>
              <a:t> ca </a:t>
            </a:r>
            <a:r>
              <a:rPr lang="fr-FR" sz="7000" dirty="0" err="1"/>
              <a:t>urmare</a:t>
            </a:r>
            <a:r>
              <a:rPr lang="fr-FR" sz="7000" dirty="0"/>
              <a:t> a </a:t>
            </a:r>
            <a:r>
              <a:rPr lang="fr-FR" sz="7000" dirty="0" err="1"/>
              <a:t>particip</a:t>
            </a:r>
            <a:r>
              <a:rPr lang="ro-RO" sz="7000" dirty="0"/>
              <a:t>ă</a:t>
            </a:r>
            <a:r>
              <a:rPr lang="fr-FR" sz="7000" dirty="0" err="1"/>
              <a:t>rii</a:t>
            </a:r>
            <a:r>
              <a:rPr lang="fr-FR" sz="7000" dirty="0"/>
              <a:t> la </a:t>
            </a:r>
            <a:r>
              <a:rPr lang="fr-FR" sz="7000" dirty="0" err="1"/>
              <a:t>mobilitate</a:t>
            </a:r>
            <a:r>
              <a:rPr lang="fr-FR" sz="7000" dirty="0"/>
              <a:t>, s</a:t>
            </a:r>
            <a:r>
              <a:rPr lang="ro-RO" sz="7000" dirty="0"/>
              <a:t>ă</a:t>
            </a:r>
            <a:r>
              <a:rPr lang="fr-FR" sz="7000" dirty="0"/>
              <a:t> </a:t>
            </a:r>
            <a:r>
              <a:rPr lang="fr-FR" sz="7000" dirty="0" err="1"/>
              <a:t>valorizeze</a:t>
            </a:r>
            <a:r>
              <a:rPr lang="fr-FR" sz="7000" dirty="0"/>
              <a:t> </a:t>
            </a:r>
            <a:r>
              <a:rPr lang="ro-RO" sz="7000" dirty="0"/>
              <a:t>ș</a:t>
            </a:r>
            <a:r>
              <a:rPr lang="fr-FR" sz="7000" dirty="0"/>
              <a:t>i s</a:t>
            </a:r>
            <a:r>
              <a:rPr lang="ro-RO" sz="7000" dirty="0"/>
              <a:t>ă</a:t>
            </a:r>
            <a:r>
              <a:rPr lang="fr-FR" sz="7000" dirty="0"/>
              <a:t> </a:t>
            </a:r>
            <a:r>
              <a:rPr lang="fr-FR" sz="7000" dirty="0" err="1"/>
              <a:t>implementeze</a:t>
            </a:r>
            <a:r>
              <a:rPr lang="fr-FR" sz="7000" dirty="0"/>
              <a:t> </a:t>
            </a:r>
            <a:r>
              <a:rPr lang="fr-FR" sz="7000" dirty="0" err="1"/>
              <a:t>cuno</a:t>
            </a:r>
            <a:r>
              <a:rPr lang="ro-RO" sz="7000" dirty="0"/>
              <a:t>șt</a:t>
            </a:r>
            <a:r>
              <a:rPr lang="fr-FR" sz="7000" dirty="0"/>
              <a:t>in</a:t>
            </a:r>
            <a:r>
              <a:rPr lang="ro-RO" sz="7000" dirty="0"/>
              <a:t>ț</a:t>
            </a:r>
            <a:r>
              <a:rPr lang="fr-FR" sz="7000" dirty="0" err="1"/>
              <a:t>ele</a:t>
            </a:r>
            <a:r>
              <a:rPr lang="fr-FR" sz="7000" dirty="0"/>
              <a:t> </a:t>
            </a:r>
            <a:r>
              <a:rPr lang="fr-FR" sz="7000" dirty="0" err="1"/>
              <a:t>prin</a:t>
            </a:r>
            <a:r>
              <a:rPr lang="fr-FR" sz="70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fr-FR" sz="7000" dirty="0" err="1" smtClean="0"/>
              <a:t>realizarea</a:t>
            </a:r>
            <a:r>
              <a:rPr lang="fr-FR" sz="7000" dirty="0" smtClean="0"/>
              <a:t> </a:t>
            </a:r>
            <a:r>
              <a:rPr lang="fr-FR" sz="7000" dirty="0"/>
              <a:t>de </a:t>
            </a:r>
            <a:r>
              <a:rPr lang="fr-FR" sz="7000" dirty="0" err="1"/>
              <a:t>activit</a:t>
            </a:r>
            <a:r>
              <a:rPr lang="ro-RO" sz="7000" dirty="0" err="1"/>
              <a:t>ăț</a:t>
            </a:r>
            <a:r>
              <a:rPr lang="fr-FR" sz="7000" dirty="0"/>
              <a:t>i practice </a:t>
            </a:r>
            <a:r>
              <a:rPr lang="ro-RO" sz="7000" dirty="0"/>
              <a:t>î</a:t>
            </a:r>
            <a:r>
              <a:rPr lang="fr-FR" sz="7000" dirty="0" err="1"/>
              <a:t>ntr</a:t>
            </a:r>
            <a:r>
              <a:rPr lang="fr-FR" sz="7000" dirty="0"/>
              <a:t>-o </a:t>
            </a:r>
            <a:r>
              <a:rPr lang="fr-FR" sz="7000" dirty="0" err="1"/>
              <a:t>institu</a:t>
            </a:r>
            <a:r>
              <a:rPr lang="ro-RO" sz="7000" dirty="0"/>
              <a:t>ț</a:t>
            </a:r>
            <a:r>
              <a:rPr lang="fr-FR" sz="7000" dirty="0" err="1"/>
              <a:t>ie</a:t>
            </a:r>
            <a:r>
              <a:rPr lang="fr-FR" sz="7000" dirty="0"/>
              <a:t> de </a:t>
            </a:r>
            <a:r>
              <a:rPr lang="fr-FR" sz="7000" dirty="0" err="1"/>
              <a:t>formare</a:t>
            </a:r>
            <a:r>
              <a:rPr lang="fr-FR" sz="7000" dirty="0"/>
              <a:t>/</a:t>
            </a:r>
            <a:r>
              <a:rPr lang="fr-FR" sz="7000" dirty="0" err="1"/>
              <a:t>companie</a:t>
            </a:r>
            <a:r>
              <a:rPr lang="fr-FR" sz="7000" dirty="0"/>
              <a:t> </a:t>
            </a:r>
            <a:r>
              <a:rPr lang="fr-FR" sz="7000" dirty="0" err="1"/>
              <a:t>din</a:t>
            </a:r>
            <a:r>
              <a:rPr lang="fr-FR" sz="7000" dirty="0"/>
              <a:t> </a:t>
            </a:r>
            <a:r>
              <a:rPr lang="fr-FR" sz="7000" dirty="0" err="1"/>
              <a:t>Spania</a:t>
            </a:r>
            <a:r>
              <a:rPr lang="fr-FR" sz="7000" dirty="0"/>
              <a:t>; </a:t>
            </a:r>
            <a:endParaRPr lang="ro-RO" sz="70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fr-FR" sz="7000" dirty="0" err="1" smtClean="0"/>
              <a:t>promovarea</a:t>
            </a:r>
            <a:r>
              <a:rPr lang="fr-FR" sz="7000" dirty="0" smtClean="0"/>
              <a:t> </a:t>
            </a:r>
            <a:r>
              <a:rPr lang="fr-FR" sz="7000" dirty="0" err="1"/>
              <a:t>rezultatelor</a:t>
            </a:r>
            <a:r>
              <a:rPr lang="fr-FR" sz="7000" dirty="0"/>
              <a:t> </a:t>
            </a:r>
            <a:r>
              <a:rPr lang="fr-FR" sz="7000" dirty="0" err="1"/>
              <a:t>mobilit</a:t>
            </a:r>
            <a:r>
              <a:rPr lang="ro-RO" sz="7000" dirty="0" err="1"/>
              <a:t>ăț</a:t>
            </a:r>
            <a:r>
              <a:rPr lang="fr-FR" sz="7000" dirty="0"/>
              <a:t>ii; </a:t>
            </a:r>
            <a:endParaRPr lang="ro-RO" sz="70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7000" dirty="0" smtClean="0"/>
              <a:t>î</a:t>
            </a:r>
            <a:r>
              <a:rPr lang="fr-FR" sz="7000" dirty="0" err="1"/>
              <a:t>mbun</a:t>
            </a:r>
            <a:r>
              <a:rPr lang="ro-RO" sz="7000" dirty="0"/>
              <a:t>ă</a:t>
            </a:r>
            <a:r>
              <a:rPr lang="fr-FR" sz="7000" dirty="0"/>
              <a:t>t</a:t>
            </a:r>
            <a:r>
              <a:rPr lang="ro-RO" sz="7000" dirty="0" err="1"/>
              <a:t>ăț</a:t>
            </a:r>
            <a:r>
              <a:rPr lang="fr-FR" sz="7000" dirty="0" err="1"/>
              <a:t>irea</a:t>
            </a:r>
            <a:r>
              <a:rPr lang="fr-FR" sz="7000" dirty="0"/>
              <a:t> </a:t>
            </a:r>
            <a:r>
              <a:rPr lang="fr-FR" sz="7000" dirty="0" err="1"/>
              <a:t>capabilit</a:t>
            </a:r>
            <a:r>
              <a:rPr lang="ro-RO" sz="7000" dirty="0" err="1"/>
              <a:t>ăț</a:t>
            </a:r>
            <a:r>
              <a:rPr lang="fr-FR" sz="7000" dirty="0"/>
              <a:t>ii de </a:t>
            </a:r>
            <a:r>
              <a:rPr lang="fr-FR" sz="7000" dirty="0" err="1"/>
              <a:t>utilizare</a:t>
            </a:r>
            <a:r>
              <a:rPr lang="fr-FR" sz="7000" dirty="0"/>
              <a:t> a </a:t>
            </a:r>
            <a:r>
              <a:rPr lang="fr-FR" sz="7000" dirty="0" err="1"/>
              <a:t>tehnicilor</a:t>
            </a:r>
            <a:r>
              <a:rPr lang="fr-FR" sz="7000" dirty="0"/>
              <a:t> IT in </a:t>
            </a:r>
            <a:r>
              <a:rPr lang="fr-FR" sz="7000" dirty="0" err="1"/>
              <a:t>artele</a:t>
            </a:r>
            <a:r>
              <a:rPr lang="fr-FR" sz="7000" dirty="0"/>
              <a:t> </a:t>
            </a:r>
            <a:r>
              <a:rPr lang="fr-FR" sz="7000" dirty="0" err="1"/>
              <a:t>spectacolului</a:t>
            </a:r>
            <a:r>
              <a:rPr lang="fr-FR" sz="7000" dirty="0"/>
              <a:t>.    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2077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8655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o-RO" sz="2000" b="1" dirty="0"/>
              <a:t>Tema 1: Artele spectacolului prin design vestimentar</a:t>
            </a:r>
          </a:p>
          <a:p>
            <a:pPr algn="just">
              <a:buFontTx/>
              <a:buChar char="-"/>
            </a:pPr>
            <a:r>
              <a:rPr lang="ro-RO" sz="1400" dirty="0"/>
              <a:t>20</a:t>
            </a:r>
            <a:r>
              <a:rPr lang="it-IT" sz="1400" dirty="0"/>
              <a:t> stagiari/1</a:t>
            </a:r>
            <a:r>
              <a:rPr lang="ro-RO" sz="1400" dirty="0"/>
              <a:t>0</a:t>
            </a:r>
            <a:r>
              <a:rPr lang="it-IT" sz="1400" dirty="0"/>
              <a:t>/flux, </a:t>
            </a:r>
            <a:r>
              <a:rPr lang="ro-RO" sz="1400" dirty="0"/>
              <a:t>2</a:t>
            </a:r>
            <a:r>
              <a:rPr lang="it-IT" sz="1400" dirty="0"/>
              <a:t> fluxuri/12 zile/flux/2 zile calatorie/</a:t>
            </a:r>
            <a:r>
              <a:rPr lang="ro-RO" sz="1400" dirty="0"/>
              <a:t>2</a:t>
            </a:r>
            <a:r>
              <a:rPr lang="it-IT" sz="1400" dirty="0"/>
              <a:t> profesori insotitori Valencia/6 ore/zi/ CP</a:t>
            </a:r>
            <a:r>
              <a:rPr lang="ro-RO" sz="1400" dirty="0"/>
              <a:t> Tehnnician designer vestimentar/Nivel 4/DPP Industrie textila si pielarie.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sz="1600" b="1" dirty="0"/>
              <a:t>Scopul: </a:t>
            </a:r>
            <a:r>
              <a:rPr lang="it-IT" sz="1400" dirty="0"/>
              <a:t>Formarea deprinderilor profesionale pentru design vestimentar in artele spectacolului</a:t>
            </a:r>
            <a:endParaRPr lang="ro-RO" sz="1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sz="1600" b="1" dirty="0" err="1"/>
              <a:t>Activitati</a:t>
            </a:r>
            <a:r>
              <a:rPr lang="ro-RO" sz="1600" b="1" dirty="0"/>
              <a:t> de </a:t>
            </a:r>
            <a:r>
              <a:rPr lang="ro-RO" sz="1600" b="1" dirty="0" err="1"/>
              <a:t>invatare</a:t>
            </a:r>
            <a:r>
              <a:rPr lang="ro-RO" sz="1600" b="1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1400" dirty="0"/>
              <a:t>Z1 Istoria costumului/stiluri vestimentare istorice si contemporane: linie, croiala, cromatica;</a:t>
            </a:r>
            <a:endParaRPr lang="ro-RO" sz="1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1400" dirty="0"/>
              <a:t>Z2 Realizarea crochiului, procesul de </a:t>
            </a:r>
            <a:r>
              <a:rPr lang="ro-RO" sz="1400" dirty="0" err="1"/>
              <a:t>creatie</a:t>
            </a:r>
            <a:r>
              <a:rPr lang="ro-RO" sz="1400" dirty="0"/>
              <a:t> a </a:t>
            </a:r>
            <a:r>
              <a:rPr lang="ro-RO" sz="1400" dirty="0" err="1"/>
              <a:t>schitelor</a:t>
            </a:r>
            <a:r>
              <a:rPr lang="ro-RO" sz="1400" dirty="0"/>
              <a:t> produselor vestimentare;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1400" dirty="0"/>
              <a:t>Z3 Proiectarea tiparelor, </a:t>
            </a:r>
            <a:r>
              <a:rPr lang="ro-RO" sz="1400" dirty="0" err="1"/>
              <a:t>reteaua</a:t>
            </a:r>
            <a:r>
              <a:rPr lang="ro-RO" sz="1400" dirty="0"/>
              <a:t> de baza si liniile de contur ale tiparelor;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1400" dirty="0"/>
              <a:t>Z4 Transformare a tiparelor de baza in model;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1400" dirty="0"/>
              <a:t>Z5 Evaluare intermediara - prezentarea unui tipar pentru un costum traditional spaniol;</a:t>
            </a:r>
            <a:endParaRPr lang="ro-RO" sz="1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1400" dirty="0"/>
              <a:t>Z6 Etape de realizare a unui costum </a:t>
            </a:r>
            <a:r>
              <a:rPr lang="ro-RO" sz="1400" dirty="0" err="1"/>
              <a:t>traditional</a:t>
            </a:r>
            <a:r>
              <a:rPr lang="ro-RO" sz="1400" dirty="0"/>
              <a:t> </a:t>
            </a:r>
            <a:r>
              <a:rPr lang="ro-RO" sz="1400" dirty="0" err="1"/>
              <a:t>valencian</a:t>
            </a:r>
            <a:r>
              <a:rPr lang="ro-RO" sz="1400" dirty="0"/>
              <a:t>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1400" dirty="0"/>
              <a:t>Z7 </a:t>
            </a:r>
            <a:r>
              <a:rPr lang="ro-RO" sz="1400" dirty="0" err="1"/>
              <a:t>Executia</a:t>
            </a:r>
            <a:r>
              <a:rPr lang="ro-RO" sz="1400" dirty="0"/>
              <a:t> tiparelor/decolteul, forme si dimensiuni ale reverului/gulerul;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ro-RO" sz="1400" dirty="0"/>
              <a:t>Z8 Metode de introducere a cutelor, croiala chimono/raglan;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1400" dirty="0"/>
              <a:t>Z9 Montarea costumului/Finalizarea unui costum traditional valencian;</a:t>
            </a:r>
            <a:endParaRPr lang="ro-RO" sz="14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it-IT" sz="1400" dirty="0"/>
              <a:t>Z10</a:t>
            </a:r>
            <a:r>
              <a:rPr lang="ro-RO" sz="1400" dirty="0"/>
              <a:t> </a:t>
            </a:r>
            <a:r>
              <a:rPr lang="it-IT" sz="1400" dirty="0"/>
              <a:t>Evaluarea finala - Prezentarea costumului pentru un eveniment cultural.</a:t>
            </a:r>
            <a:endParaRPr lang="ro-RO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ro-RO" sz="1600" b="1" dirty="0"/>
              <a:t>Rezultatele </a:t>
            </a:r>
            <a:r>
              <a:rPr lang="ro-RO" sz="1600" b="1" dirty="0" err="1"/>
              <a:t>invatarii</a:t>
            </a:r>
            <a:r>
              <a:rPr lang="ro-RO" sz="1600" b="1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1400" dirty="0"/>
              <a:t>Realizarea de studii grafice, crochiuri, schite dupa modele umane;</a:t>
            </a:r>
            <a:endParaRPr lang="ro-RO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o-RO" sz="1400" dirty="0"/>
              <a:t>Exprimarea punctelor de vedere creative si expresive;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1400" dirty="0"/>
              <a:t>Reperarea si transferarea posibilitatilor sociale si economice in activitate</a:t>
            </a:r>
            <a:r>
              <a:rPr lang="ro-RO" sz="1400" dirty="0"/>
              <a:t>a</a:t>
            </a:r>
            <a:r>
              <a:rPr lang="it-IT" sz="1400" dirty="0"/>
              <a:t> culturala;</a:t>
            </a:r>
            <a:endParaRPr lang="ro-RO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o-RO" sz="1400" dirty="0"/>
              <a:t>Utilizarea softurilor specializate pentru </a:t>
            </a:r>
            <a:r>
              <a:rPr lang="ro-RO" sz="1400" dirty="0" err="1"/>
              <a:t>creatie</a:t>
            </a:r>
            <a:r>
              <a:rPr lang="ro-RO" sz="1400" dirty="0"/>
              <a:t> vestimentara.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194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1908</Words>
  <Application>Microsoft Office PowerPoint</Application>
  <PresentationFormat>Expunere pe ecran (4:3)</PresentationFormat>
  <Paragraphs>183</Paragraphs>
  <Slides>18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FreeSans</vt:lpstr>
      <vt:lpstr>Wingdings</vt:lpstr>
      <vt:lpstr>Office Theme</vt:lpstr>
      <vt:lpstr>  PROIECTUL „COOLART – NOI COMPETENȚE EUROPENE PENTRU ARTELE SPECTACOLULUI” -2019-1-RO01-KA102-062817-</vt:lpstr>
      <vt:lpstr>Prezentare PowerPoint</vt:lpstr>
      <vt:lpstr>SCOPUL PROIECTULUI</vt:lpstr>
      <vt:lpstr> OBIECTIVELE PROIECTULUI: </vt:lpstr>
      <vt:lpstr>Prezentare PowerPoint</vt:lpstr>
      <vt:lpstr>PROFIL GRUP ȚINTĂ:</vt:lpstr>
      <vt:lpstr>TIPURI DE ACTIVITĂȚI</vt:lpstr>
      <vt:lpstr>Short-term mobility of VET learners</vt:lpstr>
      <vt:lpstr>Prezentare PowerPoint</vt:lpstr>
      <vt:lpstr>Prezentare PowerPoint</vt:lpstr>
      <vt:lpstr>Staff training abroad</vt:lpstr>
      <vt:lpstr>Prezentare PowerPoint</vt:lpstr>
      <vt:lpstr> PROGRAMAREA FLUXURILOR </vt:lpstr>
      <vt:lpstr>REZULTATE AȘTEPTATE</vt:lpstr>
      <vt:lpstr>Prezentare PowerPoint</vt:lpstr>
      <vt:lpstr>IMPACT</vt:lpstr>
      <vt:lpstr>IMPACT</vt:lpstr>
      <vt:lpstr>Prezentare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 PROIECTULUI “COOLART – NOI COMPETENTE EUROPENE PENTRU ARTELE SPECTACOLULUI”</dc:title>
  <dc:creator>Elena</dc:creator>
  <cp:lastModifiedBy>User1</cp:lastModifiedBy>
  <cp:revision>93</cp:revision>
  <cp:lastPrinted>2021-02-16T09:30:07Z</cp:lastPrinted>
  <dcterms:created xsi:type="dcterms:W3CDTF">2021-02-14T13:27:39Z</dcterms:created>
  <dcterms:modified xsi:type="dcterms:W3CDTF">2021-03-12T15:59:53Z</dcterms:modified>
</cp:coreProperties>
</file>